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handoutMasterIdLst>
    <p:handoutMasterId r:id="rId66"/>
  </p:handoutMasterIdLst>
  <p:sldIdLst>
    <p:sldId id="256" r:id="rId2"/>
    <p:sldId id="257" r:id="rId3"/>
    <p:sldId id="258" r:id="rId4"/>
    <p:sldId id="259" r:id="rId5"/>
    <p:sldId id="263" r:id="rId6"/>
    <p:sldId id="264" r:id="rId7"/>
    <p:sldId id="265" r:id="rId8"/>
    <p:sldId id="260" r:id="rId9"/>
    <p:sldId id="261" r:id="rId10"/>
    <p:sldId id="262" r:id="rId11"/>
    <p:sldId id="266" r:id="rId12"/>
    <p:sldId id="267" r:id="rId13"/>
    <p:sldId id="316" r:id="rId14"/>
    <p:sldId id="317" r:id="rId15"/>
    <p:sldId id="268" r:id="rId16"/>
    <p:sldId id="270" r:id="rId17"/>
    <p:sldId id="318" r:id="rId18"/>
    <p:sldId id="269" r:id="rId19"/>
    <p:sldId id="271"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27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p:cViewPr varScale="1">
        <p:scale>
          <a:sx n="108" d="100"/>
          <a:sy n="108" d="100"/>
        </p:scale>
        <p:origin x="98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ANES%20Partisanship.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2.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Vote%20Probability%20Partisanship.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Probability%20Vote%201952-2012.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Probability%20Vote%201952-2012.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Change%20State%20Presidential%20Two%20Part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JonathanRCervas\Google%20Drive\School\UCI\Spring%202016\PS259%20Aggregate%20Survey%20and%20Electoral%20Data%20Analysis\Paper\Correlations%20Democrat%20Percent%20Presidential.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DATA!$C$1</c:f>
              <c:strCache>
                <c:ptCount val="1"/>
                <c:pt idx="0">
                  <c:v>Strong Democrat</c:v>
                </c:pt>
              </c:strCache>
            </c:strRef>
          </c:tx>
          <c:spPr>
            <a:solidFill>
              <a:schemeClr val="accent5">
                <a:lumMod val="50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DATA!$C$2:$C$30</c:f>
              <c:numCache>
                <c:formatCode>General</c:formatCode>
                <c:ptCount val="29"/>
                <c:pt idx="0">
                  <c:v>1485</c:v>
                </c:pt>
                <c:pt idx="1">
                  <c:v>580</c:v>
                </c:pt>
                <c:pt idx="2">
                  <c:v>203</c:v>
                </c:pt>
                <c:pt idx="3">
                  <c:v>248</c:v>
                </c:pt>
                <c:pt idx="4">
                  <c:v>346</c:v>
                </c:pt>
                <c:pt idx="5">
                  <c:v>239</c:v>
                </c:pt>
                <c:pt idx="6">
                  <c:v>329</c:v>
                </c:pt>
                <c:pt idx="7">
                  <c:v>275</c:v>
                </c:pt>
                <c:pt idx="8">
                  <c:v>444</c:v>
                </c:pt>
                <c:pt idx="9">
                  <c:v>393</c:v>
                </c:pt>
                <c:pt idx="10">
                  <c:v>355</c:v>
                </c:pt>
                <c:pt idx="11">
                  <c:v>389</c:v>
                </c:pt>
                <c:pt idx="12">
                  <c:v>379</c:v>
                </c:pt>
                <c:pt idx="13">
                  <c:v>284</c:v>
                </c:pt>
                <c:pt idx="14">
                  <c:v>286</c:v>
                </c:pt>
                <c:pt idx="15">
                  <c:v>340</c:v>
                </c:pt>
                <c:pt idx="16">
                  <c:v>338</c:v>
                </c:pt>
                <c:pt idx="17">
                  <c:v>291</c:v>
                </c:pt>
                <c:pt idx="18">
                  <c:v>397</c:v>
                </c:pt>
                <c:pt idx="19">
                  <c:v>166</c:v>
                </c:pt>
                <c:pt idx="20">
                  <c:v>311</c:v>
                </c:pt>
                <c:pt idx="21">
                  <c:v>230</c:v>
                </c:pt>
                <c:pt idx="22">
                  <c:v>417</c:v>
                </c:pt>
                <c:pt idx="23">
                  <c:v>297</c:v>
                </c:pt>
                <c:pt idx="24">
                  <c:v>268</c:v>
                </c:pt>
                <c:pt idx="25">
                  <c:v>379</c:v>
                </c:pt>
                <c:pt idx="26">
                  <c:v>364</c:v>
                </c:pt>
                <c:pt idx="27">
                  <c:v>248</c:v>
                </c:pt>
                <c:pt idx="28">
                  <c:v>392</c:v>
                </c:pt>
              </c:numCache>
            </c:numRef>
          </c:val>
          <c:extLst>
            <c:ext xmlns:c16="http://schemas.microsoft.com/office/drawing/2014/chart" uri="{C3380CC4-5D6E-409C-BE32-E72D297353CC}">
              <c16:uniqueId val="{00000000-3266-43A7-B1B5-01FD3AC62791}"/>
            </c:ext>
          </c:extLst>
        </c:ser>
        <c:ser>
          <c:idx val="1"/>
          <c:order val="1"/>
          <c:tx>
            <c:strRef>
              <c:f>DATA!$D$1</c:f>
              <c:strCache>
                <c:ptCount val="1"/>
                <c:pt idx="0">
                  <c:v>Weak Democrat</c:v>
                </c:pt>
              </c:strCache>
            </c:strRef>
          </c:tx>
          <c:spPr>
            <a:solidFill>
              <a:schemeClr val="accent5">
                <a:lumMod val="7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DATA!$D$2:$D$30</c:f>
              <c:numCache>
                <c:formatCode>General</c:formatCode>
                <c:ptCount val="29"/>
                <c:pt idx="0">
                  <c:v>871</c:v>
                </c:pt>
                <c:pt idx="1">
                  <c:v>393</c:v>
                </c:pt>
                <c:pt idx="2">
                  <c:v>178</c:v>
                </c:pt>
                <c:pt idx="3">
                  <c:v>251</c:v>
                </c:pt>
                <c:pt idx="4">
                  <c:v>273</c:v>
                </c:pt>
                <c:pt idx="5">
                  <c:v>236</c:v>
                </c:pt>
                <c:pt idx="6">
                  <c:v>333</c:v>
                </c:pt>
                <c:pt idx="7">
                  <c:v>335</c:v>
                </c:pt>
                <c:pt idx="8">
                  <c:v>431</c:v>
                </c:pt>
                <c:pt idx="9">
                  <c:v>376</c:v>
                </c:pt>
                <c:pt idx="10">
                  <c:v>359</c:v>
                </c:pt>
                <c:pt idx="11">
                  <c:v>473</c:v>
                </c:pt>
                <c:pt idx="12">
                  <c:v>444</c:v>
                </c:pt>
                <c:pt idx="13">
                  <c:v>335</c:v>
                </c:pt>
                <c:pt idx="14">
                  <c:v>371</c:v>
                </c:pt>
                <c:pt idx="15">
                  <c:v>546</c:v>
                </c:pt>
                <c:pt idx="16">
                  <c:v>535</c:v>
                </c:pt>
                <c:pt idx="17">
                  <c:v>314</c:v>
                </c:pt>
                <c:pt idx="18">
                  <c:v>685</c:v>
                </c:pt>
                <c:pt idx="19">
                  <c:v>212</c:v>
                </c:pt>
                <c:pt idx="20">
                  <c:v>394</c:v>
                </c:pt>
                <c:pt idx="21">
                  <c:v>354</c:v>
                </c:pt>
                <c:pt idx="22">
                  <c:v>385</c:v>
                </c:pt>
                <c:pt idx="23">
                  <c:v>300</c:v>
                </c:pt>
                <c:pt idx="24">
                  <c:v>282</c:v>
                </c:pt>
                <c:pt idx="25">
                  <c:v>325</c:v>
                </c:pt>
                <c:pt idx="26">
                  <c:v>402</c:v>
                </c:pt>
                <c:pt idx="27">
                  <c:v>288</c:v>
                </c:pt>
                <c:pt idx="28">
                  <c:v>435</c:v>
                </c:pt>
              </c:numCache>
            </c:numRef>
          </c:val>
          <c:extLst>
            <c:ext xmlns:c16="http://schemas.microsoft.com/office/drawing/2014/chart" uri="{C3380CC4-5D6E-409C-BE32-E72D297353CC}">
              <c16:uniqueId val="{00000001-3266-43A7-B1B5-01FD3AC62791}"/>
            </c:ext>
          </c:extLst>
        </c:ser>
        <c:ser>
          <c:idx val="2"/>
          <c:order val="2"/>
          <c:tx>
            <c:strRef>
              <c:f>DATA!$E$1</c:f>
              <c:strCache>
                <c:ptCount val="1"/>
                <c:pt idx="0">
                  <c:v>Independent/Democrat</c:v>
                </c:pt>
              </c:strCache>
            </c:strRef>
          </c:tx>
          <c:spPr>
            <a:solidFill>
              <a:schemeClr val="accent4">
                <a:lumMod val="60000"/>
                <a:lumOff val="40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DATA!$E$2:$E$30</c:f>
              <c:numCache>
                <c:formatCode>General</c:formatCode>
                <c:ptCount val="29"/>
                <c:pt idx="0">
                  <c:v>747</c:v>
                </c:pt>
                <c:pt idx="1">
                  <c:v>392</c:v>
                </c:pt>
                <c:pt idx="2">
                  <c:v>210</c:v>
                </c:pt>
                <c:pt idx="3">
                  <c:v>204</c:v>
                </c:pt>
                <c:pt idx="4">
                  <c:v>269</c:v>
                </c:pt>
                <c:pt idx="5">
                  <c:v>181</c:v>
                </c:pt>
                <c:pt idx="6">
                  <c:v>233</c:v>
                </c:pt>
                <c:pt idx="7">
                  <c:v>228</c:v>
                </c:pt>
                <c:pt idx="8">
                  <c:v>353</c:v>
                </c:pt>
                <c:pt idx="9">
                  <c:v>245</c:v>
                </c:pt>
                <c:pt idx="10">
                  <c:v>240</c:v>
                </c:pt>
                <c:pt idx="11">
                  <c:v>226</c:v>
                </c:pt>
                <c:pt idx="12">
                  <c:v>242</c:v>
                </c:pt>
                <c:pt idx="13">
                  <c:v>155</c:v>
                </c:pt>
                <c:pt idx="14">
                  <c:v>184</c:v>
                </c:pt>
                <c:pt idx="15">
                  <c:v>328</c:v>
                </c:pt>
                <c:pt idx="16">
                  <c:v>260</c:v>
                </c:pt>
                <c:pt idx="17">
                  <c:v>197</c:v>
                </c:pt>
                <c:pt idx="18">
                  <c:v>299</c:v>
                </c:pt>
                <c:pt idx="19">
                  <c:v>86</c:v>
                </c:pt>
                <c:pt idx="20">
                  <c:v>153</c:v>
                </c:pt>
                <c:pt idx="21">
                  <c:v>115</c:v>
                </c:pt>
                <c:pt idx="22">
                  <c:v>144</c:v>
                </c:pt>
                <c:pt idx="23">
                  <c:v>93</c:v>
                </c:pt>
                <c:pt idx="24">
                  <c:v>66</c:v>
                </c:pt>
                <c:pt idx="25">
                  <c:v>95</c:v>
                </c:pt>
                <c:pt idx="26">
                  <c:v>111</c:v>
                </c:pt>
                <c:pt idx="27">
                  <c:v>97</c:v>
                </c:pt>
                <c:pt idx="28">
                  <c:v>173</c:v>
                </c:pt>
              </c:numCache>
            </c:numRef>
          </c:val>
          <c:extLst>
            <c:ext xmlns:c16="http://schemas.microsoft.com/office/drawing/2014/chart" uri="{C3380CC4-5D6E-409C-BE32-E72D297353CC}">
              <c16:uniqueId val="{00000002-3266-43A7-B1B5-01FD3AC62791}"/>
            </c:ext>
          </c:extLst>
        </c:ser>
        <c:ser>
          <c:idx val="3"/>
          <c:order val="3"/>
          <c:tx>
            <c:strRef>
              <c:f>DATA!$F$1</c:f>
              <c:strCache>
                <c:ptCount val="1"/>
                <c:pt idx="0">
                  <c:v>Independent</c:v>
                </c:pt>
              </c:strCache>
            </c:strRef>
          </c:tx>
          <c:spPr>
            <a:solidFill>
              <a:schemeClr val="accent4">
                <a:lumMod val="40000"/>
                <a:lumOff val="60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DATA!$F$2:$F$30</c:f>
              <c:numCache>
                <c:formatCode>General</c:formatCode>
                <c:ptCount val="29"/>
                <c:pt idx="0">
                  <c:v>816</c:v>
                </c:pt>
                <c:pt idx="1">
                  <c:v>304</c:v>
                </c:pt>
                <c:pt idx="2">
                  <c:v>138</c:v>
                </c:pt>
                <c:pt idx="3">
                  <c:v>139</c:v>
                </c:pt>
                <c:pt idx="4">
                  <c:v>239</c:v>
                </c:pt>
                <c:pt idx="5">
                  <c:v>157</c:v>
                </c:pt>
                <c:pt idx="6">
                  <c:v>165</c:v>
                </c:pt>
                <c:pt idx="7">
                  <c:v>206</c:v>
                </c:pt>
                <c:pt idx="8">
                  <c:v>330</c:v>
                </c:pt>
                <c:pt idx="9">
                  <c:v>251</c:v>
                </c:pt>
                <c:pt idx="10">
                  <c:v>257</c:v>
                </c:pt>
                <c:pt idx="11">
                  <c:v>313</c:v>
                </c:pt>
                <c:pt idx="12">
                  <c:v>309</c:v>
                </c:pt>
                <c:pt idx="13">
                  <c:v>198</c:v>
                </c:pt>
                <c:pt idx="14">
                  <c:v>245</c:v>
                </c:pt>
                <c:pt idx="15">
                  <c:v>406</c:v>
                </c:pt>
                <c:pt idx="16">
                  <c:v>369</c:v>
                </c:pt>
                <c:pt idx="17">
                  <c:v>270</c:v>
                </c:pt>
                <c:pt idx="18">
                  <c:v>410</c:v>
                </c:pt>
                <c:pt idx="19">
                  <c:v>113</c:v>
                </c:pt>
                <c:pt idx="20">
                  <c:v>189</c:v>
                </c:pt>
                <c:pt idx="21">
                  <c:v>185</c:v>
                </c:pt>
                <c:pt idx="22">
                  <c:v>156</c:v>
                </c:pt>
                <c:pt idx="23">
                  <c:v>160</c:v>
                </c:pt>
                <c:pt idx="24">
                  <c:v>155</c:v>
                </c:pt>
                <c:pt idx="25">
                  <c:v>170</c:v>
                </c:pt>
                <c:pt idx="26">
                  <c:v>227</c:v>
                </c:pt>
                <c:pt idx="27">
                  <c:v>133</c:v>
                </c:pt>
                <c:pt idx="28">
                  <c:v>293</c:v>
                </c:pt>
              </c:numCache>
            </c:numRef>
          </c:val>
          <c:extLst>
            <c:ext xmlns:c16="http://schemas.microsoft.com/office/drawing/2014/chart" uri="{C3380CC4-5D6E-409C-BE32-E72D297353CC}">
              <c16:uniqueId val="{00000003-3266-43A7-B1B5-01FD3AC62791}"/>
            </c:ext>
          </c:extLst>
        </c:ser>
        <c:ser>
          <c:idx val="4"/>
          <c:order val="4"/>
          <c:tx>
            <c:strRef>
              <c:f>DATA!$G$1</c:f>
              <c:strCache>
                <c:ptCount val="1"/>
                <c:pt idx="0">
                  <c:v>Independent/Republican</c:v>
                </c:pt>
              </c:strCache>
            </c:strRef>
          </c:tx>
          <c:spPr>
            <a:solidFill>
              <a:schemeClr val="accent4">
                <a:lumMod val="60000"/>
                <a:lumOff val="40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DATA!$G$2:$G$30</c:f>
              <c:numCache>
                <c:formatCode>General</c:formatCode>
                <c:ptCount val="29"/>
                <c:pt idx="0">
                  <c:v>610</c:v>
                </c:pt>
                <c:pt idx="1">
                  <c:v>223</c:v>
                </c:pt>
                <c:pt idx="2">
                  <c:v>138</c:v>
                </c:pt>
                <c:pt idx="3">
                  <c:v>197</c:v>
                </c:pt>
                <c:pt idx="4">
                  <c:v>230</c:v>
                </c:pt>
                <c:pt idx="5">
                  <c:v>133</c:v>
                </c:pt>
                <c:pt idx="6">
                  <c:v>183</c:v>
                </c:pt>
                <c:pt idx="7">
                  <c:v>209</c:v>
                </c:pt>
                <c:pt idx="8">
                  <c:v>305</c:v>
                </c:pt>
                <c:pt idx="9">
                  <c:v>233</c:v>
                </c:pt>
                <c:pt idx="10">
                  <c:v>270</c:v>
                </c:pt>
                <c:pt idx="11">
                  <c:v>234</c:v>
                </c:pt>
                <c:pt idx="12">
                  <c:v>277</c:v>
                </c:pt>
                <c:pt idx="13">
                  <c:v>112</c:v>
                </c:pt>
                <c:pt idx="14">
                  <c:v>166</c:v>
                </c:pt>
                <c:pt idx="15">
                  <c:v>217</c:v>
                </c:pt>
                <c:pt idx="16">
                  <c:v>218</c:v>
                </c:pt>
                <c:pt idx="17">
                  <c:v>144</c:v>
                </c:pt>
                <c:pt idx="18">
                  <c:v>282</c:v>
                </c:pt>
                <c:pt idx="19">
                  <c:v>52</c:v>
                </c:pt>
                <c:pt idx="20">
                  <c:v>135</c:v>
                </c:pt>
                <c:pt idx="21">
                  <c:v>90</c:v>
                </c:pt>
                <c:pt idx="22">
                  <c:v>88</c:v>
                </c:pt>
                <c:pt idx="23">
                  <c:v>80</c:v>
                </c:pt>
                <c:pt idx="24">
                  <c:v>74</c:v>
                </c:pt>
                <c:pt idx="25">
                  <c:v>75</c:v>
                </c:pt>
                <c:pt idx="26">
                  <c:v>146</c:v>
                </c:pt>
                <c:pt idx="27">
                  <c:v>68</c:v>
                </c:pt>
                <c:pt idx="28">
                  <c:v>128</c:v>
                </c:pt>
              </c:numCache>
            </c:numRef>
          </c:val>
          <c:extLst>
            <c:ext xmlns:c16="http://schemas.microsoft.com/office/drawing/2014/chart" uri="{C3380CC4-5D6E-409C-BE32-E72D297353CC}">
              <c16:uniqueId val="{00000004-3266-43A7-B1B5-01FD3AC62791}"/>
            </c:ext>
          </c:extLst>
        </c:ser>
        <c:ser>
          <c:idx val="5"/>
          <c:order val="5"/>
          <c:tx>
            <c:strRef>
              <c:f>DATA!$H$1</c:f>
              <c:strCache>
                <c:ptCount val="1"/>
                <c:pt idx="0">
                  <c:v>Weak Republican</c:v>
                </c:pt>
              </c:strCache>
            </c:strRef>
          </c:tx>
          <c:spPr>
            <a:solidFill>
              <a:srgbClr val="FF0000"/>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DATA!$H$2:$H$30</c:f>
              <c:numCache>
                <c:formatCode>General</c:formatCode>
                <c:ptCount val="29"/>
                <c:pt idx="0">
                  <c:v>623</c:v>
                </c:pt>
                <c:pt idx="1">
                  <c:v>200</c:v>
                </c:pt>
                <c:pt idx="2">
                  <c:v>152</c:v>
                </c:pt>
                <c:pt idx="3">
                  <c:v>234</c:v>
                </c:pt>
                <c:pt idx="4">
                  <c:v>214</c:v>
                </c:pt>
                <c:pt idx="5">
                  <c:v>198</c:v>
                </c:pt>
                <c:pt idx="6">
                  <c:v>257</c:v>
                </c:pt>
                <c:pt idx="7">
                  <c:v>258</c:v>
                </c:pt>
                <c:pt idx="8">
                  <c:v>347</c:v>
                </c:pt>
                <c:pt idx="9">
                  <c:v>293</c:v>
                </c:pt>
                <c:pt idx="10">
                  <c:v>280</c:v>
                </c:pt>
                <c:pt idx="11">
                  <c:v>314</c:v>
                </c:pt>
                <c:pt idx="12">
                  <c:v>329</c:v>
                </c:pt>
                <c:pt idx="13">
                  <c:v>199</c:v>
                </c:pt>
                <c:pt idx="14">
                  <c:v>225</c:v>
                </c:pt>
                <c:pt idx="15">
                  <c:v>289</c:v>
                </c:pt>
                <c:pt idx="16">
                  <c:v>320</c:v>
                </c:pt>
                <c:pt idx="17">
                  <c:v>214</c:v>
                </c:pt>
                <c:pt idx="18">
                  <c:v>354</c:v>
                </c:pt>
                <c:pt idx="19">
                  <c:v>114</c:v>
                </c:pt>
                <c:pt idx="20">
                  <c:v>226</c:v>
                </c:pt>
                <c:pt idx="21">
                  <c:v>194</c:v>
                </c:pt>
                <c:pt idx="22">
                  <c:v>210</c:v>
                </c:pt>
                <c:pt idx="23">
                  <c:v>209</c:v>
                </c:pt>
                <c:pt idx="24">
                  <c:v>162</c:v>
                </c:pt>
                <c:pt idx="25">
                  <c:v>236</c:v>
                </c:pt>
                <c:pt idx="26">
                  <c:v>250</c:v>
                </c:pt>
                <c:pt idx="27">
                  <c:v>159</c:v>
                </c:pt>
                <c:pt idx="28">
                  <c:v>237</c:v>
                </c:pt>
              </c:numCache>
            </c:numRef>
          </c:val>
          <c:extLst>
            <c:ext xmlns:c16="http://schemas.microsoft.com/office/drawing/2014/chart" uri="{C3380CC4-5D6E-409C-BE32-E72D297353CC}">
              <c16:uniqueId val="{00000005-3266-43A7-B1B5-01FD3AC62791}"/>
            </c:ext>
          </c:extLst>
        </c:ser>
        <c:ser>
          <c:idx val="6"/>
          <c:order val="6"/>
          <c:tx>
            <c:strRef>
              <c:f>DATA!$I$1</c:f>
              <c:strCache>
                <c:ptCount val="1"/>
                <c:pt idx="0">
                  <c:v>Strong Republican</c:v>
                </c:pt>
              </c:strCache>
            </c:strRef>
          </c:tx>
          <c:spPr>
            <a:solidFill>
              <a:srgbClr val="C00000"/>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DATA!$I$2:$I$30</c:f>
              <c:numCache>
                <c:formatCode>General</c:formatCode>
                <c:ptCount val="29"/>
                <c:pt idx="0">
                  <c:v>762</c:v>
                </c:pt>
                <c:pt idx="1">
                  <c:v>230</c:v>
                </c:pt>
                <c:pt idx="2">
                  <c:v>193</c:v>
                </c:pt>
                <c:pt idx="3">
                  <c:v>238</c:v>
                </c:pt>
                <c:pt idx="4">
                  <c:v>236</c:v>
                </c:pt>
                <c:pt idx="5">
                  <c:v>137</c:v>
                </c:pt>
                <c:pt idx="6">
                  <c:v>214</c:v>
                </c:pt>
                <c:pt idx="7">
                  <c:v>284</c:v>
                </c:pt>
                <c:pt idx="8">
                  <c:v>275</c:v>
                </c:pt>
                <c:pt idx="9">
                  <c:v>189</c:v>
                </c:pt>
                <c:pt idx="10">
                  <c:v>279</c:v>
                </c:pt>
                <c:pt idx="11">
                  <c:v>227</c:v>
                </c:pt>
                <c:pt idx="12">
                  <c:v>277</c:v>
                </c:pt>
                <c:pt idx="13">
                  <c:v>135</c:v>
                </c:pt>
                <c:pt idx="14">
                  <c:v>137</c:v>
                </c:pt>
                <c:pt idx="15">
                  <c:v>178</c:v>
                </c:pt>
                <c:pt idx="16">
                  <c:v>208</c:v>
                </c:pt>
                <c:pt idx="17">
                  <c:v>145</c:v>
                </c:pt>
                <c:pt idx="18">
                  <c:v>278</c:v>
                </c:pt>
                <c:pt idx="19">
                  <c:v>74</c:v>
                </c:pt>
                <c:pt idx="20">
                  <c:v>149</c:v>
                </c:pt>
                <c:pt idx="21">
                  <c:v>123</c:v>
                </c:pt>
                <c:pt idx="22">
                  <c:v>171</c:v>
                </c:pt>
                <c:pt idx="23">
                  <c:v>158</c:v>
                </c:pt>
                <c:pt idx="24">
                  <c:v>174</c:v>
                </c:pt>
                <c:pt idx="25">
                  <c:v>170</c:v>
                </c:pt>
                <c:pt idx="26">
                  <c:v>262</c:v>
                </c:pt>
                <c:pt idx="27">
                  <c:v>146</c:v>
                </c:pt>
                <c:pt idx="28">
                  <c:v>241</c:v>
                </c:pt>
              </c:numCache>
            </c:numRef>
          </c:val>
          <c:extLst>
            <c:ext xmlns:c16="http://schemas.microsoft.com/office/drawing/2014/chart" uri="{C3380CC4-5D6E-409C-BE32-E72D297353CC}">
              <c16:uniqueId val="{00000006-3266-43A7-B1B5-01FD3AC62791}"/>
            </c:ext>
          </c:extLst>
        </c:ser>
        <c:dLbls>
          <c:showLegendKey val="0"/>
          <c:showVal val="0"/>
          <c:showCatName val="0"/>
          <c:showSerName val="0"/>
          <c:showPercent val="0"/>
          <c:showBubbleSize val="0"/>
        </c:dLbls>
        <c:gapWidth val="70"/>
        <c:overlap val="100"/>
        <c:axId val="328065976"/>
        <c:axId val="270826288"/>
      </c:barChart>
      <c:catAx>
        <c:axId val="328065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0826288"/>
        <c:crosses val="autoZero"/>
        <c:auto val="1"/>
        <c:lblAlgn val="ctr"/>
        <c:lblOffset val="100"/>
        <c:noMultiLvlLbl val="0"/>
      </c:catAx>
      <c:valAx>
        <c:axId val="2708262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065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bar"/>
        <c:grouping val="percentStacked"/>
        <c:varyColors val="0"/>
        <c:ser>
          <c:idx val="2"/>
          <c:order val="0"/>
          <c:tx>
            <c:strRef>
              <c:f>DATA!$E$1</c:f>
              <c:strCache>
                <c:ptCount val="1"/>
                <c:pt idx="0">
                  <c:v>Independent/Democrat</c:v>
                </c:pt>
              </c:strCache>
            </c:strRef>
          </c:tx>
          <c:spPr>
            <a:solidFill>
              <a:schemeClr val="tx1">
                <a:lumMod val="85000"/>
                <a:lumOff val="1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DATA!$E$2:$E$30</c:f>
              <c:numCache>
                <c:formatCode>General</c:formatCode>
                <c:ptCount val="29"/>
                <c:pt idx="0">
                  <c:v>747</c:v>
                </c:pt>
                <c:pt idx="1">
                  <c:v>392</c:v>
                </c:pt>
                <c:pt idx="2">
                  <c:v>210</c:v>
                </c:pt>
                <c:pt idx="3">
                  <c:v>204</c:v>
                </c:pt>
                <c:pt idx="4">
                  <c:v>269</c:v>
                </c:pt>
                <c:pt idx="5">
                  <c:v>181</c:v>
                </c:pt>
                <c:pt idx="6">
                  <c:v>233</c:v>
                </c:pt>
                <c:pt idx="7">
                  <c:v>228</c:v>
                </c:pt>
                <c:pt idx="8">
                  <c:v>353</c:v>
                </c:pt>
                <c:pt idx="9">
                  <c:v>245</c:v>
                </c:pt>
                <c:pt idx="10">
                  <c:v>240</c:v>
                </c:pt>
                <c:pt idx="11">
                  <c:v>226</c:v>
                </c:pt>
                <c:pt idx="12">
                  <c:v>242</c:v>
                </c:pt>
                <c:pt idx="13">
                  <c:v>155</c:v>
                </c:pt>
                <c:pt idx="14">
                  <c:v>184</c:v>
                </c:pt>
                <c:pt idx="15">
                  <c:v>328</c:v>
                </c:pt>
                <c:pt idx="16">
                  <c:v>260</c:v>
                </c:pt>
                <c:pt idx="17">
                  <c:v>197</c:v>
                </c:pt>
                <c:pt idx="18">
                  <c:v>299</c:v>
                </c:pt>
                <c:pt idx="19">
                  <c:v>86</c:v>
                </c:pt>
                <c:pt idx="20">
                  <c:v>153</c:v>
                </c:pt>
                <c:pt idx="21">
                  <c:v>115</c:v>
                </c:pt>
                <c:pt idx="22">
                  <c:v>144</c:v>
                </c:pt>
                <c:pt idx="23">
                  <c:v>93</c:v>
                </c:pt>
                <c:pt idx="24">
                  <c:v>66</c:v>
                </c:pt>
                <c:pt idx="25">
                  <c:v>95</c:v>
                </c:pt>
                <c:pt idx="26">
                  <c:v>111</c:v>
                </c:pt>
                <c:pt idx="27">
                  <c:v>97</c:v>
                </c:pt>
                <c:pt idx="28">
                  <c:v>173</c:v>
                </c:pt>
              </c:numCache>
            </c:numRef>
          </c:val>
          <c:extLst>
            <c:ext xmlns:c16="http://schemas.microsoft.com/office/drawing/2014/chart" uri="{C3380CC4-5D6E-409C-BE32-E72D297353CC}">
              <c16:uniqueId val="{00000000-4C40-4DD8-8B16-0F74EE44FE37}"/>
            </c:ext>
          </c:extLst>
        </c:ser>
        <c:ser>
          <c:idx val="4"/>
          <c:order val="1"/>
          <c:tx>
            <c:strRef>
              <c:f>DATA!$G$1</c:f>
              <c:strCache>
                <c:ptCount val="1"/>
                <c:pt idx="0">
                  <c:v>Independent/Republican</c:v>
                </c:pt>
              </c:strCache>
            </c:strRef>
          </c:tx>
          <c:spPr>
            <a:solidFill>
              <a:schemeClr val="tx1">
                <a:lumMod val="85000"/>
                <a:lumOff val="1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DATA!$G$2:$G$30</c:f>
              <c:numCache>
                <c:formatCode>General</c:formatCode>
                <c:ptCount val="29"/>
                <c:pt idx="0">
                  <c:v>610</c:v>
                </c:pt>
                <c:pt idx="1">
                  <c:v>223</c:v>
                </c:pt>
                <c:pt idx="2">
                  <c:v>138</c:v>
                </c:pt>
                <c:pt idx="3">
                  <c:v>197</c:v>
                </c:pt>
                <c:pt idx="4">
                  <c:v>230</c:v>
                </c:pt>
                <c:pt idx="5">
                  <c:v>133</c:v>
                </c:pt>
                <c:pt idx="6">
                  <c:v>183</c:v>
                </c:pt>
                <c:pt idx="7">
                  <c:v>209</c:v>
                </c:pt>
                <c:pt idx="8">
                  <c:v>305</c:v>
                </c:pt>
                <c:pt idx="9">
                  <c:v>233</c:v>
                </c:pt>
                <c:pt idx="10">
                  <c:v>270</c:v>
                </c:pt>
                <c:pt idx="11">
                  <c:v>234</c:v>
                </c:pt>
                <c:pt idx="12">
                  <c:v>277</c:v>
                </c:pt>
                <c:pt idx="13">
                  <c:v>112</c:v>
                </c:pt>
                <c:pt idx="14">
                  <c:v>166</c:v>
                </c:pt>
                <c:pt idx="15">
                  <c:v>217</c:v>
                </c:pt>
                <c:pt idx="16">
                  <c:v>218</c:v>
                </c:pt>
                <c:pt idx="17">
                  <c:v>144</c:v>
                </c:pt>
                <c:pt idx="18">
                  <c:v>282</c:v>
                </c:pt>
                <c:pt idx="19">
                  <c:v>52</c:v>
                </c:pt>
                <c:pt idx="20">
                  <c:v>135</c:v>
                </c:pt>
                <c:pt idx="21">
                  <c:v>90</c:v>
                </c:pt>
                <c:pt idx="22">
                  <c:v>88</c:v>
                </c:pt>
                <c:pt idx="23">
                  <c:v>80</c:v>
                </c:pt>
                <c:pt idx="24">
                  <c:v>74</c:v>
                </c:pt>
                <c:pt idx="25">
                  <c:v>75</c:v>
                </c:pt>
                <c:pt idx="26">
                  <c:v>146</c:v>
                </c:pt>
                <c:pt idx="27">
                  <c:v>68</c:v>
                </c:pt>
                <c:pt idx="28">
                  <c:v>128</c:v>
                </c:pt>
              </c:numCache>
            </c:numRef>
          </c:val>
          <c:extLst>
            <c:ext xmlns:c16="http://schemas.microsoft.com/office/drawing/2014/chart" uri="{C3380CC4-5D6E-409C-BE32-E72D297353CC}">
              <c16:uniqueId val="{00000001-4C40-4DD8-8B16-0F74EE44FE37}"/>
            </c:ext>
          </c:extLst>
        </c:ser>
        <c:ser>
          <c:idx val="3"/>
          <c:order val="2"/>
          <c:tx>
            <c:strRef>
              <c:f>DATA!$F$1</c:f>
              <c:strCache>
                <c:ptCount val="1"/>
                <c:pt idx="0">
                  <c:v>Independent</c:v>
                </c:pt>
              </c:strCache>
            </c:strRef>
          </c:tx>
          <c:spPr>
            <a:solidFill>
              <a:schemeClr val="tx1">
                <a:lumMod val="65000"/>
                <a:lumOff val="3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DATA!$F$2:$F$30</c:f>
              <c:numCache>
                <c:formatCode>General</c:formatCode>
                <c:ptCount val="29"/>
                <c:pt idx="0">
                  <c:v>816</c:v>
                </c:pt>
                <c:pt idx="1">
                  <c:v>304</c:v>
                </c:pt>
                <c:pt idx="2">
                  <c:v>138</c:v>
                </c:pt>
                <c:pt idx="3">
                  <c:v>139</c:v>
                </c:pt>
                <c:pt idx="4">
                  <c:v>239</c:v>
                </c:pt>
                <c:pt idx="5">
                  <c:v>157</c:v>
                </c:pt>
                <c:pt idx="6">
                  <c:v>165</c:v>
                </c:pt>
                <c:pt idx="7">
                  <c:v>206</c:v>
                </c:pt>
                <c:pt idx="8">
                  <c:v>330</c:v>
                </c:pt>
                <c:pt idx="9">
                  <c:v>251</c:v>
                </c:pt>
                <c:pt idx="10">
                  <c:v>257</c:v>
                </c:pt>
                <c:pt idx="11">
                  <c:v>313</c:v>
                </c:pt>
                <c:pt idx="12">
                  <c:v>309</c:v>
                </c:pt>
                <c:pt idx="13">
                  <c:v>198</c:v>
                </c:pt>
                <c:pt idx="14">
                  <c:v>245</c:v>
                </c:pt>
                <c:pt idx="15">
                  <c:v>406</c:v>
                </c:pt>
                <c:pt idx="16">
                  <c:v>369</c:v>
                </c:pt>
                <c:pt idx="17">
                  <c:v>270</c:v>
                </c:pt>
                <c:pt idx="18">
                  <c:v>410</c:v>
                </c:pt>
                <c:pt idx="19">
                  <c:v>113</c:v>
                </c:pt>
                <c:pt idx="20">
                  <c:v>189</c:v>
                </c:pt>
                <c:pt idx="21">
                  <c:v>185</c:v>
                </c:pt>
                <c:pt idx="22">
                  <c:v>156</c:v>
                </c:pt>
                <c:pt idx="23">
                  <c:v>160</c:v>
                </c:pt>
                <c:pt idx="24">
                  <c:v>155</c:v>
                </c:pt>
                <c:pt idx="25">
                  <c:v>170</c:v>
                </c:pt>
                <c:pt idx="26">
                  <c:v>227</c:v>
                </c:pt>
                <c:pt idx="27">
                  <c:v>133</c:v>
                </c:pt>
                <c:pt idx="28">
                  <c:v>293</c:v>
                </c:pt>
              </c:numCache>
            </c:numRef>
          </c:val>
          <c:extLst>
            <c:ext xmlns:c16="http://schemas.microsoft.com/office/drawing/2014/chart" uri="{C3380CC4-5D6E-409C-BE32-E72D297353CC}">
              <c16:uniqueId val="{00000002-4C40-4DD8-8B16-0F74EE44FE37}"/>
            </c:ext>
          </c:extLst>
        </c:ser>
        <c:ser>
          <c:idx val="0"/>
          <c:order val="3"/>
          <c:tx>
            <c:strRef>
              <c:f>DATA!$C$1</c:f>
              <c:strCache>
                <c:ptCount val="1"/>
                <c:pt idx="0">
                  <c:v>Strong Democrat</c:v>
                </c:pt>
              </c:strCache>
            </c:strRef>
          </c:tx>
          <c:spPr>
            <a:solidFill>
              <a:schemeClr val="bg1">
                <a:lumMod val="8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DATA!$C$2:$C$30</c:f>
              <c:numCache>
                <c:formatCode>General</c:formatCode>
                <c:ptCount val="29"/>
                <c:pt idx="0">
                  <c:v>1485</c:v>
                </c:pt>
                <c:pt idx="1">
                  <c:v>580</c:v>
                </c:pt>
                <c:pt idx="2">
                  <c:v>203</c:v>
                </c:pt>
                <c:pt idx="3">
                  <c:v>248</c:v>
                </c:pt>
                <c:pt idx="4">
                  <c:v>346</c:v>
                </c:pt>
                <c:pt idx="5">
                  <c:v>239</c:v>
                </c:pt>
                <c:pt idx="6">
                  <c:v>329</c:v>
                </c:pt>
                <c:pt idx="7">
                  <c:v>275</c:v>
                </c:pt>
                <c:pt idx="8">
                  <c:v>444</c:v>
                </c:pt>
                <c:pt idx="9">
                  <c:v>393</c:v>
                </c:pt>
                <c:pt idx="10">
                  <c:v>355</c:v>
                </c:pt>
                <c:pt idx="11">
                  <c:v>389</c:v>
                </c:pt>
                <c:pt idx="12">
                  <c:v>379</c:v>
                </c:pt>
                <c:pt idx="13">
                  <c:v>284</c:v>
                </c:pt>
                <c:pt idx="14">
                  <c:v>286</c:v>
                </c:pt>
                <c:pt idx="15">
                  <c:v>340</c:v>
                </c:pt>
                <c:pt idx="16">
                  <c:v>338</c:v>
                </c:pt>
                <c:pt idx="17">
                  <c:v>291</c:v>
                </c:pt>
                <c:pt idx="18">
                  <c:v>397</c:v>
                </c:pt>
                <c:pt idx="19">
                  <c:v>166</c:v>
                </c:pt>
                <c:pt idx="20">
                  <c:v>311</c:v>
                </c:pt>
                <c:pt idx="21">
                  <c:v>230</c:v>
                </c:pt>
                <c:pt idx="22">
                  <c:v>417</c:v>
                </c:pt>
                <c:pt idx="23">
                  <c:v>297</c:v>
                </c:pt>
                <c:pt idx="24">
                  <c:v>268</c:v>
                </c:pt>
                <c:pt idx="25">
                  <c:v>379</c:v>
                </c:pt>
                <c:pt idx="26">
                  <c:v>364</c:v>
                </c:pt>
                <c:pt idx="27">
                  <c:v>248</c:v>
                </c:pt>
                <c:pt idx="28">
                  <c:v>392</c:v>
                </c:pt>
              </c:numCache>
            </c:numRef>
          </c:val>
          <c:extLst>
            <c:ext xmlns:c16="http://schemas.microsoft.com/office/drawing/2014/chart" uri="{C3380CC4-5D6E-409C-BE32-E72D297353CC}">
              <c16:uniqueId val="{00000003-4C40-4DD8-8B16-0F74EE44FE37}"/>
            </c:ext>
          </c:extLst>
        </c:ser>
        <c:ser>
          <c:idx val="1"/>
          <c:order val="4"/>
          <c:tx>
            <c:strRef>
              <c:f>DATA!$D$1</c:f>
              <c:strCache>
                <c:ptCount val="1"/>
                <c:pt idx="0">
                  <c:v>Weak Democrat</c:v>
                </c:pt>
              </c:strCache>
            </c:strRef>
          </c:tx>
          <c:spPr>
            <a:solidFill>
              <a:schemeClr val="bg1">
                <a:lumMod val="8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DATA!$D$2:$D$30</c:f>
              <c:numCache>
                <c:formatCode>General</c:formatCode>
                <c:ptCount val="29"/>
                <c:pt idx="0">
                  <c:v>871</c:v>
                </c:pt>
                <c:pt idx="1">
                  <c:v>393</c:v>
                </c:pt>
                <c:pt idx="2">
                  <c:v>178</c:v>
                </c:pt>
                <c:pt idx="3">
                  <c:v>251</c:v>
                </c:pt>
                <c:pt idx="4">
                  <c:v>273</c:v>
                </c:pt>
                <c:pt idx="5">
                  <c:v>236</c:v>
                </c:pt>
                <c:pt idx="6">
                  <c:v>333</c:v>
                </c:pt>
                <c:pt idx="7">
                  <c:v>335</c:v>
                </c:pt>
                <c:pt idx="8">
                  <c:v>431</c:v>
                </c:pt>
                <c:pt idx="9">
                  <c:v>376</c:v>
                </c:pt>
                <c:pt idx="10">
                  <c:v>359</c:v>
                </c:pt>
                <c:pt idx="11">
                  <c:v>473</c:v>
                </c:pt>
                <c:pt idx="12">
                  <c:v>444</c:v>
                </c:pt>
                <c:pt idx="13">
                  <c:v>335</c:v>
                </c:pt>
                <c:pt idx="14">
                  <c:v>371</c:v>
                </c:pt>
                <c:pt idx="15">
                  <c:v>546</c:v>
                </c:pt>
                <c:pt idx="16">
                  <c:v>535</c:v>
                </c:pt>
                <c:pt idx="17">
                  <c:v>314</c:v>
                </c:pt>
                <c:pt idx="18">
                  <c:v>685</c:v>
                </c:pt>
                <c:pt idx="19">
                  <c:v>212</c:v>
                </c:pt>
                <c:pt idx="20">
                  <c:v>394</c:v>
                </c:pt>
                <c:pt idx="21">
                  <c:v>354</c:v>
                </c:pt>
                <c:pt idx="22">
                  <c:v>385</c:v>
                </c:pt>
                <c:pt idx="23">
                  <c:v>300</c:v>
                </c:pt>
                <c:pt idx="24">
                  <c:v>282</c:v>
                </c:pt>
                <c:pt idx="25">
                  <c:v>325</c:v>
                </c:pt>
                <c:pt idx="26">
                  <c:v>402</c:v>
                </c:pt>
                <c:pt idx="27">
                  <c:v>288</c:v>
                </c:pt>
                <c:pt idx="28">
                  <c:v>435</c:v>
                </c:pt>
              </c:numCache>
            </c:numRef>
          </c:val>
          <c:extLst>
            <c:ext xmlns:c16="http://schemas.microsoft.com/office/drawing/2014/chart" uri="{C3380CC4-5D6E-409C-BE32-E72D297353CC}">
              <c16:uniqueId val="{00000004-4C40-4DD8-8B16-0F74EE44FE37}"/>
            </c:ext>
          </c:extLst>
        </c:ser>
        <c:ser>
          <c:idx val="5"/>
          <c:order val="5"/>
          <c:tx>
            <c:strRef>
              <c:f>DATA!$H$1</c:f>
              <c:strCache>
                <c:ptCount val="1"/>
                <c:pt idx="0">
                  <c:v>Weak Republican</c:v>
                </c:pt>
              </c:strCache>
            </c:strRef>
          </c:tx>
          <c:spPr>
            <a:solidFill>
              <a:schemeClr val="bg1">
                <a:lumMod val="8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DATA!$H$2:$H$30</c:f>
              <c:numCache>
                <c:formatCode>General</c:formatCode>
                <c:ptCount val="29"/>
                <c:pt idx="0">
                  <c:v>623</c:v>
                </c:pt>
                <c:pt idx="1">
                  <c:v>200</c:v>
                </c:pt>
                <c:pt idx="2">
                  <c:v>152</c:v>
                </c:pt>
                <c:pt idx="3">
                  <c:v>234</c:v>
                </c:pt>
                <c:pt idx="4">
                  <c:v>214</c:v>
                </c:pt>
                <c:pt idx="5">
                  <c:v>198</c:v>
                </c:pt>
                <c:pt idx="6">
                  <c:v>257</c:v>
                </c:pt>
                <c:pt idx="7">
                  <c:v>258</c:v>
                </c:pt>
                <c:pt idx="8">
                  <c:v>347</c:v>
                </c:pt>
                <c:pt idx="9">
                  <c:v>293</c:v>
                </c:pt>
                <c:pt idx="10">
                  <c:v>280</c:v>
                </c:pt>
                <c:pt idx="11">
                  <c:v>314</c:v>
                </c:pt>
                <c:pt idx="12">
                  <c:v>329</c:v>
                </c:pt>
                <c:pt idx="13">
                  <c:v>199</c:v>
                </c:pt>
                <c:pt idx="14">
                  <c:v>225</c:v>
                </c:pt>
                <c:pt idx="15">
                  <c:v>289</c:v>
                </c:pt>
                <c:pt idx="16">
                  <c:v>320</c:v>
                </c:pt>
                <c:pt idx="17">
                  <c:v>214</c:v>
                </c:pt>
                <c:pt idx="18">
                  <c:v>354</c:v>
                </c:pt>
                <c:pt idx="19">
                  <c:v>114</c:v>
                </c:pt>
                <c:pt idx="20">
                  <c:v>226</c:v>
                </c:pt>
                <c:pt idx="21">
                  <c:v>194</c:v>
                </c:pt>
                <c:pt idx="22">
                  <c:v>210</c:v>
                </c:pt>
                <c:pt idx="23">
                  <c:v>209</c:v>
                </c:pt>
                <c:pt idx="24">
                  <c:v>162</c:v>
                </c:pt>
                <c:pt idx="25">
                  <c:v>236</c:v>
                </c:pt>
                <c:pt idx="26">
                  <c:v>250</c:v>
                </c:pt>
                <c:pt idx="27">
                  <c:v>159</c:v>
                </c:pt>
                <c:pt idx="28">
                  <c:v>237</c:v>
                </c:pt>
              </c:numCache>
            </c:numRef>
          </c:val>
          <c:extLst>
            <c:ext xmlns:c16="http://schemas.microsoft.com/office/drawing/2014/chart" uri="{C3380CC4-5D6E-409C-BE32-E72D297353CC}">
              <c16:uniqueId val="{00000005-4C40-4DD8-8B16-0F74EE44FE37}"/>
            </c:ext>
          </c:extLst>
        </c:ser>
        <c:ser>
          <c:idx val="6"/>
          <c:order val="6"/>
          <c:tx>
            <c:strRef>
              <c:f>DATA!$I$1</c:f>
              <c:strCache>
                <c:ptCount val="1"/>
                <c:pt idx="0">
                  <c:v>Strong Republican</c:v>
                </c:pt>
              </c:strCache>
            </c:strRef>
          </c:tx>
          <c:spPr>
            <a:solidFill>
              <a:schemeClr val="bg1">
                <a:lumMod val="85000"/>
              </a:schemeClr>
            </a:solidFill>
            <a:ln>
              <a:noFill/>
            </a:ln>
            <a:effectLst/>
          </c:spPr>
          <c:invertIfNegative val="0"/>
          <c:cat>
            <c:numRef>
              <c:f>DATA!$A$2:$A$30</c:f>
              <c:numCache>
                <c:formatCode>General</c:formatCode>
                <c:ptCount val="29"/>
                <c:pt idx="0">
                  <c:v>2012</c:v>
                </c:pt>
                <c:pt idx="1">
                  <c:v>2008</c:v>
                </c:pt>
                <c:pt idx="2">
                  <c:v>2004</c:v>
                </c:pt>
                <c:pt idx="3">
                  <c:v>2002</c:v>
                </c:pt>
                <c:pt idx="4">
                  <c:v>2000</c:v>
                </c:pt>
                <c:pt idx="5">
                  <c:v>1998</c:v>
                </c:pt>
                <c:pt idx="6">
                  <c:v>1996</c:v>
                </c:pt>
                <c:pt idx="7">
                  <c:v>1994</c:v>
                </c:pt>
                <c:pt idx="8">
                  <c:v>1992</c:v>
                </c:pt>
                <c:pt idx="9">
                  <c:v>1990</c:v>
                </c:pt>
                <c:pt idx="10">
                  <c:v>1988</c:v>
                </c:pt>
                <c:pt idx="11">
                  <c:v>1986</c:v>
                </c:pt>
                <c:pt idx="12">
                  <c:v>1984</c:v>
                </c:pt>
                <c:pt idx="13">
                  <c:v>1982</c:v>
                </c:pt>
                <c:pt idx="14">
                  <c:v>1980</c:v>
                </c:pt>
                <c:pt idx="15">
                  <c:v>1978</c:v>
                </c:pt>
                <c:pt idx="16">
                  <c:v>1976</c:v>
                </c:pt>
                <c:pt idx="17">
                  <c:v>1974</c:v>
                </c:pt>
                <c:pt idx="18">
                  <c:v>1972</c:v>
                </c:pt>
                <c:pt idx="19">
                  <c:v>1970</c:v>
                </c:pt>
                <c:pt idx="20">
                  <c:v>1968</c:v>
                </c:pt>
                <c:pt idx="21">
                  <c:v>1966</c:v>
                </c:pt>
                <c:pt idx="22">
                  <c:v>1964</c:v>
                </c:pt>
                <c:pt idx="23">
                  <c:v>1962</c:v>
                </c:pt>
                <c:pt idx="24">
                  <c:v>1960</c:v>
                </c:pt>
                <c:pt idx="25">
                  <c:v>1958</c:v>
                </c:pt>
                <c:pt idx="26">
                  <c:v>1956</c:v>
                </c:pt>
                <c:pt idx="27">
                  <c:v>1954</c:v>
                </c:pt>
                <c:pt idx="28">
                  <c:v>1952</c:v>
                </c:pt>
              </c:numCache>
            </c:numRef>
          </c:cat>
          <c:val>
            <c:numRef>
              <c:f>DATA!$I$2:$I$30</c:f>
              <c:numCache>
                <c:formatCode>General</c:formatCode>
                <c:ptCount val="29"/>
                <c:pt idx="0">
                  <c:v>762</c:v>
                </c:pt>
                <c:pt idx="1">
                  <c:v>230</c:v>
                </c:pt>
                <c:pt idx="2">
                  <c:v>193</c:v>
                </c:pt>
                <c:pt idx="3">
                  <c:v>238</c:v>
                </c:pt>
                <c:pt idx="4">
                  <c:v>236</c:v>
                </c:pt>
                <c:pt idx="5">
                  <c:v>137</c:v>
                </c:pt>
                <c:pt idx="6">
                  <c:v>214</c:v>
                </c:pt>
                <c:pt idx="7">
                  <c:v>284</c:v>
                </c:pt>
                <c:pt idx="8">
                  <c:v>275</c:v>
                </c:pt>
                <c:pt idx="9">
                  <c:v>189</c:v>
                </c:pt>
                <c:pt idx="10">
                  <c:v>279</c:v>
                </c:pt>
                <c:pt idx="11">
                  <c:v>227</c:v>
                </c:pt>
                <c:pt idx="12">
                  <c:v>277</c:v>
                </c:pt>
                <c:pt idx="13">
                  <c:v>135</c:v>
                </c:pt>
                <c:pt idx="14">
                  <c:v>137</c:v>
                </c:pt>
                <c:pt idx="15">
                  <c:v>178</c:v>
                </c:pt>
                <c:pt idx="16">
                  <c:v>208</c:v>
                </c:pt>
                <c:pt idx="17">
                  <c:v>145</c:v>
                </c:pt>
                <c:pt idx="18">
                  <c:v>278</c:v>
                </c:pt>
                <c:pt idx="19">
                  <c:v>74</c:v>
                </c:pt>
                <c:pt idx="20">
                  <c:v>149</c:v>
                </c:pt>
                <c:pt idx="21">
                  <c:v>123</c:v>
                </c:pt>
                <c:pt idx="22">
                  <c:v>171</c:v>
                </c:pt>
                <c:pt idx="23">
                  <c:v>158</c:v>
                </c:pt>
                <c:pt idx="24">
                  <c:v>174</c:v>
                </c:pt>
                <c:pt idx="25">
                  <c:v>170</c:v>
                </c:pt>
                <c:pt idx="26">
                  <c:v>262</c:v>
                </c:pt>
                <c:pt idx="27">
                  <c:v>146</c:v>
                </c:pt>
                <c:pt idx="28">
                  <c:v>241</c:v>
                </c:pt>
              </c:numCache>
            </c:numRef>
          </c:val>
          <c:extLst>
            <c:ext xmlns:c16="http://schemas.microsoft.com/office/drawing/2014/chart" uri="{C3380CC4-5D6E-409C-BE32-E72D297353CC}">
              <c16:uniqueId val="{00000006-4C40-4DD8-8B16-0F74EE44FE37}"/>
            </c:ext>
          </c:extLst>
        </c:ser>
        <c:dLbls>
          <c:showLegendKey val="0"/>
          <c:showVal val="0"/>
          <c:showCatName val="0"/>
          <c:showSerName val="0"/>
          <c:showPercent val="0"/>
          <c:showBubbleSize val="0"/>
        </c:dLbls>
        <c:gapWidth val="50"/>
        <c:overlap val="100"/>
        <c:axId val="440158896"/>
        <c:axId val="440162504"/>
      </c:barChart>
      <c:catAx>
        <c:axId val="440158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162504"/>
        <c:crosses val="autoZero"/>
        <c:auto val="1"/>
        <c:lblAlgn val="ctr"/>
        <c:lblOffset val="100"/>
        <c:noMultiLvlLbl val="0"/>
      </c:catAx>
      <c:valAx>
        <c:axId val="44016250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015889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tx1">
                <a:lumMod val="50000"/>
                <a:lumOff val="50000"/>
              </a:schemeClr>
            </a:solidFill>
            <a:ln>
              <a:noFill/>
            </a:ln>
            <a:effectLst/>
          </c:spPr>
          <c:invertIfNegative val="0"/>
          <c:cat>
            <c:strRef>
              <c:f>Sheet2!$A$2:$A$8</c:f>
              <c:strCache>
                <c:ptCount val="7"/>
                <c:pt idx="0">
                  <c:v>Republican</c:v>
                </c:pt>
                <c:pt idx="1">
                  <c:v>Weak Republican</c:v>
                </c:pt>
                <c:pt idx="2">
                  <c:v>Republican/Independent</c:v>
                </c:pt>
                <c:pt idx="3">
                  <c:v>Independent</c:v>
                </c:pt>
                <c:pt idx="4">
                  <c:v>Democrat/Independent</c:v>
                </c:pt>
                <c:pt idx="5">
                  <c:v>Weak Democrat</c:v>
                </c:pt>
                <c:pt idx="6">
                  <c:v>Democrat</c:v>
                </c:pt>
              </c:strCache>
            </c:strRef>
          </c:cat>
          <c:val>
            <c:numRef>
              <c:f>Sheet2!$B$2:$B$8</c:f>
              <c:numCache>
                <c:formatCode>General</c:formatCode>
                <c:ptCount val="7"/>
                <c:pt idx="0">
                  <c:v>2.2991000000000001E-2</c:v>
                </c:pt>
                <c:pt idx="1">
                  <c:v>4.4226000000000001E-2</c:v>
                </c:pt>
                <c:pt idx="2">
                  <c:v>8.3087999999999995E-2</c:v>
                </c:pt>
                <c:pt idx="3">
                  <c:v>0.15123500000000001</c:v>
                </c:pt>
                <c:pt idx="4">
                  <c:v>0.25945699999999999</c:v>
                </c:pt>
                <c:pt idx="5">
                  <c:v>0.40692699999999998</c:v>
                </c:pt>
                <c:pt idx="6">
                  <c:v>0.57431399999999999</c:v>
                </c:pt>
              </c:numCache>
            </c:numRef>
          </c:val>
          <c:extLst>
            <c:ext xmlns:c16="http://schemas.microsoft.com/office/drawing/2014/chart" uri="{C3380CC4-5D6E-409C-BE32-E72D297353CC}">
              <c16:uniqueId val="{00000000-76D3-47A2-A98E-0CAF48DBB8CE}"/>
            </c:ext>
          </c:extLst>
        </c:ser>
        <c:ser>
          <c:idx val="1"/>
          <c:order val="1"/>
          <c:spPr>
            <a:solidFill>
              <a:schemeClr val="tx1"/>
            </a:solidFill>
            <a:ln>
              <a:noFill/>
            </a:ln>
            <a:effectLst/>
          </c:spPr>
          <c:invertIfNegative val="0"/>
          <c:cat>
            <c:strRef>
              <c:f>Sheet2!$A$2:$A$8</c:f>
              <c:strCache>
                <c:ptCount val="7"/>
                <c:pt idx="0">
                  <c:v>Republican</c:v>
                </c:pt>
                <c:pt idx="1">
                  <c:v>Weak Republican</c:v>
                </c:pt>
                <c:pt idx="2">
                  <c:v>Republican/Independent</c:v>
                </c:pt>
                <c:pt idx="3">
                  <c:v>Independent</c:v>
                </c:pt>
                <c:pt idx="4">
                  <c:v>Democrat/Independent</c:v>
                </c:pt>
                <c:pt idx="5">
                  <c:v>Weak Democrat</c:v>
                </c:pt>
                <c:pt idx="6">
                  <c:v>Democrat</c:v>
                </c:pt>
              </c:strCache>
            </c:strRef>
          </c:cat>
          <c:val>
            <c:numRef>
              <c:f>Sheet2!$C$2:$C$8</c:f>
              <c:numCache>
                <c:formatCode>General</c:formatCode>
                <c:ptCount val="7"/>
                <c:pt idx="0">
                  <c:v>2.8031E-2</c:v>
                </c:pt>
                <c:pt idx="1">
                  <c:v>6.2940999999999997E-2</c:v>
                </c:pt>
                <c:pt idx="2">
                  <c:v>0.134687</c:v>
                </c:pt>
                <c:pt idx="3">
                  <c:v>0.26606800000000003</c:v>
                </c:pt>
                <c:pt idx="4">
                  <c:v>0.45780199999999999</c:v>
                </c:pt>
                <c:pt idx="5">
                  <c:v>0.661775</c:v>
                </c:pt>
                <c:pt idx="6">
                  <c:v>0.82004900000000003</c:v>
                </c:pt>
              </c:numCache>
            </c:numRef>
          </c:val>
          <c:extLst>
            <c:ext xmlns:c16="http://schemas.microsoft.com/office/drawing/2014/chart" uri="{C3380CC4-5D6E-409C-BE32-E72D297353CC}">
              <c16:uniqueId val="{00000001-76D3-47A2-A98E-0CAF48DBB8CE}"/>
            </c:ext>
          </c:extLst>
        </c:ser>
        <c:dLbls>
          <c:showLegendKey val="0"/>
          <c:showVal val="0"/>
          <c:showCatName val="0"/>
          <c:showSerName val="0"/>
          <c:showPercent val="0"/>
          <c:showBubbleSize val="0"/>
        </c:dLbls>
        <c:gapWidth val="219"/>
        <c:overlap val="-27"/>
        <c:axId val="379203272"/>
        <c:axId val="379206880"/>
      </c:barChart>
      <c:catAx>
        <c:axId val="379203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9206880"/>
        <c:crosses val="autoZero"/>
        <c:auto val="1"/>
        <c:lblAlgn val="ctr"/>
        <c:lblOffset val="100"/>
        <c:noMultiLvlLbl val="0"/>
      </c:catAx>
      <c:valAx>
        <c:axId val="3792068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7920327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'Probability Vote Republican'!$A$2</c:f>
              <c:strCache>
                <c:ptCount val="1"/>
                <c:pt idx="0">
                  <c:v>Democrat</c:v>
                </c:pt>
              </c:strCache>
            </c:strRef>
          </c:tx>
          <c:spPr>
            <a:solidFill>
              <a:schemeClr val="dk1">
                <a:tint val="88500"/>
              </a:schemeClr>
            </a:solidFill>
            <a:ln>
              <a:noFill/>
            </a:ln>
            <a:effectLst/>
          </c:spPr>
          <c:invertIfNegative val="0"/>
          <c:cat>
            <c:numRef>
              <c:f>'Probability Vote Republican'!$B$1:$Q$1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cat>
          <c:val>
            <c:numRef>
              <c:f>'Probability Vote Republican'!$B$2:$Q$2</c:f>
              <c:numCache>
                <c:formatCode>General</c:formatCode>
                <c:ptCount val="16"/>
                <c:pt idx="0">
                  <c:v>0.119825</c:v>
                </c:pt>
                <c:pt idx="1">
                  <c:v>0.134021</c:v>
                </c:pt>
                <c:pt idx="2">
                  <c:v>9.0894000000000003E-2</c:v>
                </c:pt>
                <c:pt idx="3">
                  <c:v>4.0203999999999997E-2</c:v>
                </c:pt>
                <c:pt idx="4">
                  <c:v>7.3993000000000003E-2</c:v>
                </c:pt>
                <c:pt idx="5">
                  <c:v>0.16208700000000001</c:v>
                </c:pt>
                <c:pt idx="6">
                  <c:v>6.0791999999999999E-2</c:v>
                </c:pt>
                <c:pt idx="7">
                  <c:v>7.9776E-2</c:v>
                </c:pt>
                <c:pt idx="8">
                  <c:v>7.8988000000000003E-2</c:v>
                </c:pt>
                <c:pt idx="9">
                  <c:v>4.4125999999999999E-2</c:v>
                </c:pt>
                <c:pt idx="10">
                  <c:v>2.2866999999999998E-2</c:v>
                </c:pt>
                <c:pt idx="11">
                  <c:v>1.2503E-2</c:v>
                </c:pt>
                <c:pt idx="12">
                  <c:v>2.3210999999999999E-2</c:v>
                </c:pt>
                <c:pt idx="13">
                  <c:v>2.1132000000000001E-2</c:v>
                </c:pt>
                <c:pt idx="14">
                  <c:v>1.6034E-2</c:v>
                </c:pt>
                <c:pt idx="15">
                  <c:v>1.9474999999999999E-2</c:v>
                </c:pt>
              </c:numCache>
            </c:numRef>
          </c:val>
          <c:extLst>
            <c:ext xmlns:c16="http://schemas.microsoft.com/office/drawing/2014/chart" uri="{C3380CC4-5D6E-409C-BE32-E72D297353CC}">
              <c16:uniqueId val="{00000000-661A-4D38-A7DD-903F4A3D2714}"/>
            </c:ext>
          </c:extLst>
        </c:ser>
        <c:dLbls>
          <c:showLegendKey val="0"/>
          <c:showVal val="0"/>
          <c:showCatName val="0"/>
          <c:showSerName val="0"/>
          <c:showPercent val="0"/>
          <c:showBubbleSize val="0"/>
        </c:dLbls>
        <c:gapWidth val="50"/>
        <c:overlap val="-27"/>
        <c:axId val="258454744"/>
        <c:axId val="258458024"/>
      </c:barChart>
      <c:catAx>
        <c:axId val="258454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8458024"/>
        <c:crosses val="autoZero"/>
        <c:auto val="1"/>
        <c:lblAlgn val="ctr"/>
        <c:lblOffset val="100"/>
        <c:noMultiLvlLbl val="0"/>
      </c:catAx>
      <c:valAx>
        <c:axId val="258458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845474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Vote Republican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620546332001753E-2"/>
          <c:y val="7.4929292929292929E-2"/>
          <c:w val="0.79871083196711845"/>
          <c:h val="0.83199315994591583"/>
        </c:manualLayout>
      </c:layout>
      <c:scatterChart>
        <c:scatterStyle val="lineMarker"/>
        <c:varyColors val="0"/>
        <c:ser>
          <c:idx val="0"/>
          <c:order val="0"/>
          <c:tx>
            <c:strRef>
              <c:f>Sheet1!$R$2</c:f>
              <c:strCache>
                <c:ptCount val="1"/>
                <c:pt idx="0">
                  <c:v>Democrat</c:v>
                </c:pt>
              </c:strCache>
            </c:strRef>
          </c:tx>
          <c:spPr>
            <a:ln w="19050" cap="rnd">
              <a:solidFill>
                <a:srgbClr val="002060"/>
              </a:solidFill>
              <a:round/>
            </a:ln>
            <a:effectLst/>
          </c:spPr>
          <c:marker>
            <c:symbol val="circle"/>
            <c:size val="5"/>
            <c:spPr>
              <a:solidFill>
                <a:srgbClr val="002060"/>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Sheet1!$S$2:$AH$2</c:f>
              <c:numCache>
                <c:formatCode>0%</c:formatCode>
                <c:ptCount val="16"/>
                <c:pt idx="0">
                  <c:v>0</c:v>
                </c:pt>
                <c:pt idx="1">
                  <c:v>1.4195989999999992E-2</c:v>
                </c:pt>
                <c:pt idx="2">
                  <c:v>-4.4346509999999992E-2</c:v>
                </c:pt>
                <c:pt idx="3">
                  <c:v>-7.9621109999999995E-2</c:v>
                </c:pt>
                <c:pt idx="4">
                  <c:v>-4.5832009999999992E-2</c:v>
                </c:pt>
                <c:pt idx="5">
                  <c:v>4.2262290000000008E-2</c:v>
                </c:pt>
                <c:pt idx="6">
                  <c:v>-6.1747909999999996E-2</c:v>
                </c:pt>
                <c:pt idx="7">
                  <c:v>-4.0048109999999998E-2</c:v>
                </c:pt>
                <c:pt idx="8">
                  <c:v>-4.0836509999999993E-2</c:v>
                </c:pt>
                <c:pt idx="9">
                  <c:v>-7.5698509999999997E-2</c:v>
                </c:pt>
                <c:pt idx="10">
                  <c:v>-9.7204910000000005E-2</c:v>
                </c:pt>
                <c:pt idx="11">
                  <c:v>-0.10896520999999999</c:v>
                </c:pt>
                <c:pt idx="12">
                  <c:v>-9.3251409999999993E-2</c:v>
                </c:pt>
                <c:pt idx="13">
                  <c:v>-0.10219911</c:v>
                </c:pt>
                <c:pt idx="14">
                  <c:v>-9.9311209999999997E-2</c:v>
                </c:pt>
                <c:pt idx="15">
                  <c:v>-9.7392909999999999E-2</c:v>
                </c:pt>
              </c:numCache>
            </c:numRef>
          </c:yVal>
          <c:smooth val="0"/>
          <c:extLst>
            <c:ext xmlns:c16="http://schemas.microsoft.com/office/drawing/2014/chart" uri="{C3380CC4-5D6E-409C-BE32-E72D297353CC}">
              <c16:uniqueId val="{00000000-3F09-4463-98C4-0A8DD0EC7B8C}"/>
            </c:ext>
          </c:extLst>
        </c:ser>
        <c:ser>
          <c:idx val="1"/>
          <c:order val="1"/>
          <c:tx>
            <c:strRef>
              <c:f>Sheet1!$R$3</c:f>
              <c:strCache>
                <c:ptCount val="1"/>
                <c:pt idx="0">
                  <c:v>Weak Democrat</c:v>
                </c:pt>
              </c:strCache>
            </c:strRef>
          </c:tx>
          <c:spPr>
            <a:ln w="19050" cap="rnd">
              <a:solidFill>
                <a:schemeClr val="accent5">
                  <a:lumMod val="75000"/>
                </a:schemeClr>
              </a:solidFill>
              <a:round/>
            </a:ln>
            <a:effectLst/>
          </c:spPr>
          <c:marker>
            <c:symbol val="circle"/>
            <c:size val="5"/>
            <c:spPr>
              <a:solidFill>
                <a:schemeClr val="accent5">
                  <a:lumMod val="75000"/>
                </a:schemeClr>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Sheet1!$S$3:$AH$3</c:f>
              <c:numCache>
                <c:formatCode>0%</c:formatCode>
                <c:ptCount val="16"/>
                <c:pt idx="0">
                  <c:v>0</c:v>
                </c:pt>
                <c:pt idx="1">
                  <c:v>2.3607579999999989E-2</c:v>
                </c:pt>
                <c:pt idx="2">
                  <c:v>-5.302262000000002E-2</c:v>
                </c:pt>
                <c:pt idx="3">
                  <c:v>-0.11525182</c:v>
                </c:pt>
                <c:pt idx="4">
                  <c:v>-6.1488920000000002E-2</c:v>
                </c:pt>
                <c:pt idx="5">
                  <c:v>3.5881579999999996E-2</c:v>
                </c:pt>
                <c:pt idx="6">
                  <c:v>-8.8784820000000014E-2</c:v>
                </c:pt>
                <c:pt idx="7">
                  <c:v>-5.8023220000000014E-2</c:v>
                </c:pt>
                <c:pt idx="8">
                  <c:v>-5.4896920000000016E-2</c:v>
                </c:pt>
                <c:pt idx="9">
                  <c:v>-0.10618982</c:v>
                </c:pt>
                <c:pt idx="10">
                  <c:v>-0.14384452</c:v>
                </c:pt>
                <c:pt idx="11">
                  <c:v>-0.16296542</c:v>
                </c:pt>
                <c:pt idx="12">
                  <c:v>-0.13247232</c:v>
                </c:pt>
                <c:pt idx="13">
                  <c:v>-0.14571802</c:v>
                </c:pt>
                <c:pt idx="14">
                  <c:v>-0.14020972000000001</c:v>
                </c:pt>
                <c:pt idx="15">
                  <c:v>-0.13727962000000002</c:v>
                </c:pt>
              </c:numCache>
            </c:numRef>
          </c:yVal>
          <c:smooth val="0"/>
          <c:extLst>
            <c:ext xmlns:c16="http://schemas.microsoft.com/office/drawing/2014/chart" uri="{C3380CC4-5D6E-409C-BE32-E72D297353CC}">
              <c16:uniqueId val="{00000001-3F09-4463-98C4-0A8DD0EC7B8C}"/>
            </c:ext>
          </c:extLst>
        </c:ser>
        <c:ser>
          <c:idx val="2"/>
          <c:order val="2"/>
          <c:tx>
            <c:strRef>
              <c:f>Sheet1!$R$4</c:f>
              <c:strCache>
                <c:ptCount val="1"/>
                <c:pt idx="0">
                  <c:v>Democrat/Independent</c:v>
                </c:pt>
              </c:strCache>
            </c:strRef>
          </c:tx>
          <c:spPr>
            <a:ln w="19050" cap="rnd">
              <a:solidFill>
                <a:schemeClr val="accent3">
                  <a:lumMod val="20000"/>
                  <a:lumOff val="80000"/>
                </a:schemeClr>
              </a:solidFill>
              <a:round/>
            </a:ln>
            <a:effectLst/>
          </c:spPr>
          <c:marker>
            <c:symbol val="circle"/>
            <c:size val="5"/>
            <c:spPr>
              <a:solidFill>
                <a:schemeClr val="accent5">
                  <a:lumMod val="40000"/>
                  <a:lumOff val="60000"/>
                </a:schemeClr>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Sheet1!$S$4:$AH$4</c:f>
              <c:numCache>
                <c:formatCode>0%</c:formatCode>
                <c:ptCount val="16"/>
                <c:pt idx="0">
                  <c:v>0</c:v>
                </c:pt>
                <c:pt idx="1">
                  <c:v>3.4928799999999982E-2</c:v>
                </c:pt>
                <c:pt idx="2">
                  <c:v>-5.2039799999999997E-2</c:v>
                </c:pt>
                <c:pt idx="3">
                  <c:v>-0.15274889999999999</c:v>
                </c:pt>
                <c:pt idx="4">
                  <c:v>-7.3829699999999998E-2</c:v>
                </c:pt>
                <c:pt idx="5">
                  <c:v>1.7914700000000006E-2</c:v>
                </c:pt>
                <c:pt idx="6">
                  <c:v>-0.11703929999999999</c:v>
                </c:pt>
                <c:pt idx="7">
                  <c:v>-7.7182000000000001E-2</c:v>
                </c:pt>
                <c:pt idx="8">
                  <c:v>-6.62605E-2</c:v>
                </c:pt>
                <c:pt idx="9">
                  <c:v>-0.13417290000000001</c:v>
                </c:pt>
                <c:pt idx="10">
                  <c:v>-0.19554559999999999</c:v>
                </c:pt>
                <c:pt idx="11">
                  <c:v>-0.22160740000000001</c:v>
                </c:pt>
                <c:pt idx="12">
                  <c:v>-0.1674619</c:v>
                </c:pt>
                <c:pt idx="13">
                  <c:v>-0.18065890000000001</c:v>
                </c:pt>
                <c:pt idx="14">
                  <c:v>-0.1716577</c:v>
                </c:pt>
                <c:pt idx="15">
                  <c:v>-0.16864000000000001</c:v>
                </c:pt>
              </c:numCache>
            </c:numRef>
          </c:yVal>
          <c:smooth val="0"/>
          <c:extLst>
            <c:ext xmlns:c16="http://schemas.microsoft.com/office/drawing/2014/chart" uri="{C3380CC4-5D6E-409C-BE32-E72D297353CC}">
              <c16:uniqueId val="{00000002-3F09-4463-98C4-0A8DD0EC7B8C}"/>
            </c:ext>
          </c:extLst>
        </c:ser>
        <c:ser>
          <c:idx val="3"/>
          <c:order val="3"/>
          <c:tx>
            <c:strRef>
              <c:f>Sheet1!$R$5</c:f>
              <c:strCache>
                <c:ptCount val="1"/>
                <c:pt idx="0">
                  <c:v>Independent</c:v>
                </c:pt>
              </c:strCache>
            </c:strRef>
          </c:tx>
          <c:spPr>
            <a:ln w="19050" cap="rnd">
              <a:solidFill>
                <a:schemeClr val="accent4">
                  <a:lumMod val="75000"/>
                </a:schemeClr>
              </a:solidFill>
              <a:round/>
            </a:ln>
            <a:effectLst/>
          </c:spPr>
          <c:marker>
            <c:symbol val="circle"/>
            <c:size val="5"/>
            <c:spPr>
              <a:solidFill>
                <a:schemeClr val="accent4">
                  <a:lumMod val="75000"/>
                </a:schemeClr>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Sheet1!$S$5:$AH$5</c:f>
              <c:numCache>
                <c:formatCode>0%</c:formatCode>
                <c:ptCount val="16"/>
                <c:pt idx="0">
                  <c:v>0</c:v>
                </c:pt>
                <c:pt idx="1">
                  <c:v>4.4976289999999974E-2</c:v>
                </c:pt>
                <c:pt idx="2">
                  <c:v>-3.5578009999999993E-2</c:v>
                </c:pt>
                <c:pt idx="3">
                  <c:v>-0.17906021000000003</c:v>
                </c:pt>
                <c:pt idx="4">
                  <c:v>-7.6101909999999995E-2</c:v>
                </c:pt>
                <c:pt idx="5">
                  <c:v>-1.1361110000000008E-2</c:v>
                </c:pt>
                <c:pt idx="6">
                  <c:v>-0.13718251000000004</c:v>
                </c:pt>
                <c:pt idx="7">
                  <c:v>-9.1712810000000033E-2</c:v>
                </c:pt>
                <c:pt idx="8">
                  <c:v>-6.9095410000000024E-2</c:v>
                </c:pt>
                <c:pt idx="9">
                  <c:v>-0.14595921000000001</c:v>
                </c:pt>
                <c:pt idx="10">
                  <c:v>-0.23525351000000003</c:v>
                </c:pt>
                <c:pt idx="11">
                  <c:v>-0.25836831000000005</c:v>
                </c:pt>
                <c:pt idx="12">
                  <c:v>-0.17625781000000001</c:v>
                </c:pt>
                <c:pt idx="13">
                  <c:v>-0.17389301000000001</c:v>
                </c:pt>
                <c:pt idx="14">
                  <c:v>-0.16304961000000001</c:v>
                </c:pt>
                <c:pt idx="15">
                  <c:v>-0.16343011000000002</c:v>
                </c:pt>
              </c:numCache>
            </c:numRef>
          </c:yVal>
          <c:smooth val="0"/>
          <c:extLst>
            <c:ext xmlns:c16="http://schemas.microsoft.com/office/drawing/2014/chart" uri="{C3380CC4-5D6E-409C-BE32-E72D297353CC}">
              <c16:uniqueId val="{00000003-3F09-4463-98C4-0A8DD0EC7B8C}"/>
            </c:ext>
          </c:extLst>
        </c:ser>
        <c:ser>
          <c:idx val="4"/>
          <c:order val="4"/>
          <c:tx>
            <c:strRef>
              <c:f>Sheet1!$R$6</c:f>
              <c:strCache>
                <c:ptCount val="1"/>
                <c:pt idx="0">
                  <c:v>Republican/Independent</c:v>
                </c:pt>
              </c:strCache>
            </c:strRef>
          </c:tx>
          <c:spPr>
            <a:ln w="19050" cap="rnd">
              <a:solidFill>
                <a:srgbClr val="FF7C80"/>
              </a:solidFill>
              <a:round/>
            </a:ln>
            <a:effectLst/>
          </c:spPr>
          <c:marker>
            <c:symbol val="circle"/>
            <c:size val="5"/>
            <c:spPr>
              <a:solidFill>
                <a:srgbClr val="FF7C80"/>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Sheet1!$S$6:$AH$6</c:f>
              <c:numCache>
                <c:formatCode>0%</c:formatCode>
                <c:ptCount val="16"/>
                <c:pt idx="0">
                  <c:v>0</c:v>
                </c:pt>
                <c:pt idx="1">
                  <c:v>4.9412289999999914E-2</c:v>
                </c:pt>
                <c:pt idx="2">
                  <c:v>-7.0453100000000823E-3</c:v>
                </c:pt>
                <c:pt idx="3">
                  <c:v>-0.17793141000000007</c:v>
                </c:pt>
                <c:pt idx="4">
                  <c:v>-6.4287410000000045E-2</c:v>
                </c:pt>
                <c:pt idx="5">
                  <c:v>-4.4940310000000094E-2</c:v>
                </c:pt>
                <c:pt idx="6">
                  <c:v>-0.13816121000000003</c:v>
                </c:pt>
                <c:pt idx="7">
                  <c:v>-9.4630210000000048E-2</c:v>
                </c:pt>
                <c:pt idx="8">
                  <c:v>-5.9750210000000026E-2</c:v>
                </c:pt>
                <c:pt idx="9">
                  <c:v>-0.12918471000000004</c:v>
                </c:pt>
                <c:pt idx="10">
                  <c:v>-0.23763111000000003</c:v>
                </c:pt>
                <c:pt idx="11">
                  <c:v>-0.23267341000000002</c:v>
                </c:pt>
                <c:pt idx="12">
                  <c:v>-0.13907101000000005</c:v>
                </c:pt>
                <c:pt idx="13">
                  <c:v>-0.10053791000000006</c:v>
                </c:pt>
                <c:pt idx="14">
                  <c:v>-9.3794510000000053E-2</c:v>
                </c:pt>
                <c:pt idx="15">
                  <c:v>-0.10201301000000007</c:v>
                </c:pt>
              </c:numCache>
            </c:numRef>
          </c:yVal>
          <c:smooth val="0"/>
          <c:extLst>
            <c:ext xmlns:c16="http://schemas.microsoft.com/office/drawing/2014/chart" uri="{C3380CC4-5D6E-409C-BE32-E72D297353CC}">
              <c16:uniqueId val="{00000004-3F09-4463-98C4-0A8DD0EC7B8C}"/>
            </c:ext>
          </c:extLst>
        </c:ser>
        <c:ser>
          <c:idx val="5"/>
          <c:order val="5"/>
          <c:tx>
            <c:strRef>
              <c:f>Sheet1!$R$7</c:f>
              <c:strCache>
                <c:ptCount val="1"/>
                <c:pt idx="0">
                  <c:v>Weak Republican</c:v>
                </c:pt>
              </c:strCache>
            </c:strRef>
          </c:tx>
          <c:spPr>
            <a:ln w="19050" cap="rnd">
              <a:solidFill>
                <a:srgbClr val="FF0000"/>
              </a:solidFill>
              <a:round/>
            </a:ln>
            <a:effectLst/>
          </c:spPr>
          <c:marker>
            <c:symbol val="circle"/>
            <c:size val="5"/>
            <c:spPr>
              <a:solidFill>
                <a:srgbClr val="FF0000"/>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Sheet1!$S$7:$AH$7</c:f>
              <c:numCache>
                <c:formatCode>0%</c:formatCode>
                <c:ptCount val="16"/>
                <c:pt idx="0">
                  <c:v>0</c:v>
                </c:pt>
                <c:pt idx="1">
                  <c:v>4.6454609999999952E-2</c:v>
                </c:pt>
                <c:pt idx="2">
                  <c:v>1.9867909999999989E-2</c:v>
                </c:pt>
                <c:pt idx="3">
                  <c:v>-0.14563999000000005</c:v>
                </c:pt>
                <c:pt idx="4">
                  <c:v>-4.2899890000000052E-2</c:v>
                </c:pt>
                <c:pt idx="5">
                  <c:v>-7.2071890000000027E-2</c:v>
                </c:pt>
                <c:pt idx="6">
                  <c:v>-0.11753269</c:v>
                </c:pt>
                <c:pt idx="7">
                  <c:v>-8.3944790000000102E-2</c:v>
                </c:pt>
                <c:pt idx="8">
                  <c:v>-4.171579000000003E-2</c:v>
                </c:pt>
                <c:pt idx="9">
                  <c:v>-8.8545490000000004E-2</c:v>
                </c:pt>
                <c:pt idx="10">
                  <c:v>-0.19221769000000005</c:v>
                </c:pt>
                <c:pt idx="11">
                  <c:v>-0.13864719000000003</c:v>
                </c:pt>
                <c:pt idx="12">
                  <c:v>-6.9321490000000097E-2</c:v>
                </c:pt>
                <c:pt idx="13">
                  <c:v>7.9709999999955095E-5</c:v>
                </c:pt>
                <c:pt idx="14">
                  <c:v>-8.9759000000000366E-4</c:v>
                </c:pt>
                <c:pt idx="15">
                  <c:v>-1.5205390000000096E-2</c:v>
                </c:pt>
              </c:numCache>
            </c:numRef>
          </c:yVal>
          <c:smooth val="0"/>
          <c:extLst>
            <c:ext xmlns:c16="http://schemas.microsoft.com/office/drawing/2014/chart" uri="{C3380CC4-5D6E-409C-BE32-E72D297353CC}">
              <c16:uniqueId val="{00000005-3F09-4463-98C4-0A8DD0EC7B8C}"/>
            </c:ext>
          </c:extLst>
        </c:ser>
        <c:ser>
          <c:idx val="6"/>
          <c:order val="6"/>
          <c:tx>
            <c:strRef>
              <c:f>Sheet1!$R$8</c:f>
              <c:strCache>
                <c:ptCount val="1"/>
                <c:pt idx="0">
                  <c:v>Republican</c:v>
                </c:pt>
              </c:strCache>
            </c:strRef>
          </c:tx>
          <c:spPr>
            <a:ln w="19050" cap="rnd">
              <a:solidFill>
                <a:srgbClr val="C00000"/>
              </a:solidFill>
              <a:round/>
            </a:ln>
            <a:effectLst/>
          </c:spPr>
          <c:marker>
            <c:symbol val="circle"/>
            <c:size val="5"/>
            <c:spPr>
              <a:solidFill>
                <a:srgbClr val="C00000"/>
              </a:solidFill>
              <a:ln w="12700">
                <a:solidFill>
                  <a:schemeClr val="bg1"/>
                </a:solidFill>
              </a:ln>
              <a:effectLst/>
            </c:spPr>
          </c:marker>
          <c:xVal>
            <c:numRef>
              <c:f>Sheet1!$S$1:$AH$1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Sheet1!$S$8:$AH$8</c:f>
              <c:numCache>
                <c:formatCode>0%</c:formatCode>
                <c:ptCount val="16"/>
                <c:pt idx="0">
                  <c:v>0</c:v>
                </c:pt>
                <c:pt idx="1">
                  <c:v>3.8147500000000001E-2</c:v>
                </c:pt>
                <c:pt idx="2">
                  <c:v>3.4289399999999914E-2</c:v>
                </c:pt>
                <c:pt idx="3">
                  <c:v>-9.7074700000000069E-2</c:v>
                </c:pt>
                <c:pt idx="4">
                  <c:v>-2.131610000000006E-2</c:v>
                </c:pt>
                <c:pt idx="5">
                  <c:v>-8.5674600000000045E-2</c:v>
                </c:pt>
                <c:pt idx="6">
                  <c:v>-8.4564700000000048E-2</c:v>
                </c:pt>
                <c:pt idx="7">
                  <c:v>-6.4532000000000034E-2</c:v>
                </c:pt>
                <c:pt idx="8">
                  <c:v>-2.2796600000000056E-2</c:v>
                </c:pt>
                <c:pt idx="9">
                  <c:v>-4.3944900000000064E-2</c:v>
                </c:pt>
                <c:pt idx="10">
                  <c:v>-0.1201991</c:v>
                </c:pt>
                <c:pt idx="11">
                  <c:v>-3.5558700000000054E-2</c:v>
                </c:pt>
                <c:pt idx="12">
                  <c:v>-6.8084000000000477E-3</c:v>
                </c:pt>
                <c:pt idx="13">
                  <c:v>6.1813099999999954E-2</c:v>
                </c:pt>
                <c:pt idx="14">
                  <c:v>5.6922599999999934E-2</c:v>
                </c:pt>
                <c:pt idx="15">
                  <c:v>4.3496099999999926E-2</c:v>
                </c:pt>
              </c:numCache>
            </c:numRef>
          </c:yVal>
          <c:smooth val="0"/>
          <c:extLst>
            <c:ext xmlns:c16="http://schemas.microsoft.com/office/drawing/2014/chart" uri="{C3380CC4-5D6E-409C-BE32-E72D297353CC}">
              <c16:uniqueId val="{00000006-3F09-4463-98C4-0A8DD0EC7B8C}"/>
            </c:ext>
          </c:extLst>
        </c:ser>
        <c:dLbls>
          <c:showLegendKey val="0"/>
          <c:showVal val="0"/>
          <c:showCatName val="0"/>
          <c:showSerName val="0"/>
          <c:showPercent val="0"/>
          <c:showBubbleSize val="0"/>
        </c:dLbls>
        <c:axId val="296842256"/>
        <c:axId val="296842584"/>
      </c:scatterChart>
      <c:valAx>
        <c:axId val="296842256"/>
        <c:scaling>
          <c:orientation val="minMax"/>
          <c:max val="2012"/>
          <c:min val="195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96842584"/>
        <c:crosses val="autoZero"/>
        <c:crossBetween val="midCat"/>
        <c:majorUnit val="8"/>
      </c:valAx>
      <c:valAx>
        <c:axId val="296842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9684225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Vote Democrat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620546332001753E-2"/>
          <c:y val="7.4929292929292929E-2"/>
          <c:w val="0.79871083196711845"/>
          <c:h val="0.83199315994591583"/>
        </c:manualLayout>
      </c:layout>
      <c:scatterChart>
        <c:scatterStyle val="lineMarker"/>
        <c:varyColors val="0"/>
        <c:ser>
          <c:idx val="0"/>
          <c:order val="0"/>
          <c:tx>
            <c:strRef>
              <c:f>Sheet1!$R$12</c:f>
              <c:strCache>
                <c:ptCount val="1"/>
                <c:pt idx="0">
                  <c:v>Democrat</c:v>
                </c:pt>
              </c:strCache>
            </c:strRef>
          </c:tx>
          <c:spPr>
            <a:ln w="19050" cap="rnd">
              <a:solidFill>
                <a:srgbClr val="002060"/>
              </a:solidFill>
              <a:round/>
            </a:ln>
            <a:effectLst/>
          </c:spPr>
          <c:marker>
            <c:symbol val="circle"/>
            <c:size val="5"/>
            <c:spPr>
              <a:solidFill>
                <a:srgbClr val="002060"/>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Sheet1!$S$12:$AH$12</c:f>
              <c:numCache>
                <c:formatCode>0%</c:formatCode>
                <c:ptCount val="16"/>
                <c:pt idx="0">
                  <c:v>0</c:v>
                </c:pt>
                <c:pt idx="1">
                  <c:v>8.5650799999999916E-2</c:v>
                </c:pt>
                <c:pt idx="2">
                  <c:v>0.13169439999999999</c:v>
                </c:pt>
                <c:pt idx="3">
                  <c:v>0.12674719999999995</c:v>
                </c:pt>
                <c:pt idx="4">
                  <c:v>-4.4397999999999938E-3</c:v>
                </c:pt>
                <c:pt idx="5">
                  <c:v>-0.12991570000000002</c:v>
                </c:pt>
                <c:pt idx="6">
                  <c:v>-9.3940000000000135E-3</c:v>
                </c:pt>
                <c:pt idx="7">
                  <c:v>-3.0291200000000074E-2</c:v>
                </c:pt>
                <c:pt idx="8">
                  <c:v>4.4311299999999942E-2</c:v>
                </c:pt>
                <c:pt idx="9">
                  <c:v>4.2418599999999973E-2</c:v>
                </c:pt>
                <c:pt idx="10">
                  <c:v>0.10905699999999996</c:v>
                </c:pt>
                <c:pt idx="11">
                  <c:v>9.7932599999999925E-2</c:v>
                </c:pt>
                <c:pt idx="12">
                  <c:v>9.5965399999999978E-2</c:v>
                </c:pt>
                <c:pt idx="13">
                  <c:v>0.14305419999999991</c:v>
                </c:pt>
                <c:pt idx="14">
                  <c:v>0.19162649999999992</c:v>
                </c:pt>
                <c:pt idx="15">
                  <c:v>0.23614059999999992</c:v>
                </c:pt>
              </c:numCache>
            </c:numRef>
          </c:yVal>
          <c:smooth val="0"/>
          <c:extLst>
            <c:ext xmlns:c16="http://schemas.microsoft.com/office/drawing/2014/chart" uri="{C3380CC4-5D6E-409C-BE32-E72D297353CC}">
              <c16:uniqueId val="{00000000-49DE-4343-8884-3DD2FDECCC8B}"/>
            </c:ext>
          </c:extLst>
        </c:ser>
        <c:ser>
          <c:idx val="1"/>
          <c:order val="1"/>
          <c:tx>
            <c:strRef>
              <c:f>Sheet1!$R$13</c:f>
              <c:strCache>
                <c:ptCount val="1"/>
                <c:pt idx="0">
                  <c:v>Weak Democrat</c:v>
                </c:pt>
              </c:strCache>
            </c:strRef>
          </c:tx>
          <c:spPr>
            <a:ln w="19050" cap="rnd">
              <a:solidFill>
                <a:schemeClr val="accent5">
                  <a:lumMod val="60000"/>
                  <a:lumOff val="40000"/>
                </a:schemeClr>
              </a:solidFill>
              <a:round/>
            </a:ln>
            <a:effectLst/>
          </c:spPr>
          <c:marker>
            <c:symbol val="circle"/>
            <c:size val="5"/>
            <c:spPr>
              <a:solidFill>
                <a:schemeClr val="accent5">
                  <a:lumMod val="60000"/>
                  <a:lumOff val="40000"/>
                </a:schemeClr>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Sheet1!$S$13:$AH$13</c:f>
              <c:numCache>
                <c:formatCode>0%</c:formatCode>
                <c:ptCount val="16"/>
                <c:pt idx="0">
                  <c:v>0</c:v>
                </c:pt>
                <c:pt idx="1">
                  <c:v>5.4755300000000007E-2</c:v>
                </c:pt>
                <c:pt idx="2">
                  <c:v>0.14262649999999999</c:v>
                </c:pt>
                <c:pt idx="3">
                  <c:v>0.1951965</c:v>
                </c:pt>
                <c:pt idx="4">
                  <c:v>-9.0753000000000084E-3</c:v>
                </c:pt>
                <c:pt idx="5">
                  <c:v>-8.8643099999999975E-2</c:v>
                </c:pt>
                <c:pt idx="6">
                  <c:v>2.7232100000000037E-2</c:v>
                </c:pt>
                <c:pt idx="7">
                  <c:v>-3.8881899999999969E-2</c:v>
                </c:pt>
                <c:pt idx="8">
                  <c:v>2.6987100000000042E-2</c:v>
                </c:pt>
                <c:pt idx="9">
                  <c:v>5.1619200000000032E-2</c:v>
                </c:pt>
                <c:pt idx="10">
                  <c:v>0.11268259999999997</c:v>
                </c:pt>
                <c:pt idx="11">
                  <c:v>0.11051140000000004</c:v>
                </c:pt>
                <c:pt idx="12">
                  <c:v>9.2367399999999988E-2</c:v>
                </c:pt>
                <c:pt idx="13">
                  <c:v>0.1490802</c:v>
                </c:pt>
                <c:pt idx="14">
                  <c:v>0.20274460000000005</c:v>
                </c:pt>
                <c:pt idx="15">
                  <c:v>0.23777680000000001</c:v>
                </c:pt>
              </c:numCache>
            </c:numRef>
          </c:yVal>
          <c:smooth val="0"/>
          <c:extLst>
            <c:ext xmlns:c16="http://schemas.microsoft.com/office/drawing/2014/chart" uri="{C3380CC4-5D6E-409C-BE32-E72D297353CC}">
              <c16:uniqueId val="{00000001-49DE-4343-8884-3DD2FDECCC8B}"/>
            </c:ext>
          </c:extLst>
        </c:ser>
        <c:ser>
          <c:idx val="2"/>
          <c:order val="2"/>
          <c:tx>
            <c:strRef>
              <c:f>Sheet1!$R$14</c:f>
              <c:strCache>
                <c:ptCount val="1"/>
                <c:pt idx="0">
                  <c:v>Democrat/Independent</c:v>
                </c:pt>
              </c:strCache>
            </c:strRef>
          </c:tx>
          <c:spPr>
            <a:ln w="19050" cap="rnd">
              <a:solidFill>
                <a:schemeClr val="accent3"/>
              </a:solidFill>
              <a:round/>
            </a:ln>
            <a:effectLst/>
          </c:spPr>
          <c:marker>
            <c:symbol val="circle"/>
            <c:size val="5"/>
            <c:spPr>
              <a:solidFill>
                <a:schemeClr val="accent5">
                  <a:lumMod val="40000"/>
                  <a:lumOff val="60000"/>
                </a:schemeClr>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Sheet1!$S$14:$AH$14</c:f>
              <c:numCache>
                <c:formatCode>0%</c:formatCode>
                <c:ptCount val="16"/>
                <c:pt idx="0">
                  <c:v>0</c:v>
                </c:pt>
                <c:pt idx="1">
                  <c:v>1.6343200000000002E-2</c:v>
                </c:pt>
                <c:pt idx="2">
                  <c:v>0.12414520000000001</c:v>
                </c:pt>
                <c:pt idx="3">
                  <c:v>0.23527049999999999</c:v>
                </c:pt>
                <c:pt idx="4">
                  <c:v>-1.0843400000000003E-2</c:v>
                </c:pt>
                <c:pt idx="5">
                  <c:v>-4.4750399999999996E-2</c:v>
                </c:pt>
                <c:pt idx="6">
                  <c:v>5.3182600000000024E-2</c:v>
                </c:pt>
                <c:pt idx="7">
                  <c:v>-3.7358599999999992E-2</c:v>
                </c:pt>
                <c:pt idx="8">
                  <c:v>7.3218999999999923E-3</c:v>
                </c:pt>
                <c:pt idx="9">
                  <c:v>4.9659600000000026E-2</c:v>
                </c:pt>
                <c:pt idx="10">
                  <c:v>9.3009999999999982E-2</c:v>
                </c:pt>
                <c:pt idx="11">
                  <c:v>0.10064640000000002</c:v>
                </c:pt>
                <c:pt idx="12">
                  <c:v>6.9958899999999991E-2</c:v>
                </c:pt>
                <c:pt idx="13">
                  <c:v>0.12344040000000001</c:v>
                </c:pt>
                <c:pt idx="14">
                  <c:v>0.16873389999999999</c:v>
                </c:pt>
                <c:pt idx="15">
                  <c:v>0.17685210000000001</c:v>
                </c:pt>
              </c:numCache>
            </c:numRef>
          </c:yVal>
          <c:smooth val="0"/>
          <c:extLst>
            <c:ext xmlns:c16="http://schemas.microsoft.com/office/drawing/2014/chart" uri="{C3380CC4-5D6E-409C-BE32-E72D297353CC}">
              <c16:uniqueId val="{00000002-49DE-4343-8884-3DD2FDECCC8B}"/>
            </c:ext>
          </c:extLst>
        </c:ser>
        <c:ser>
          <c:idx val="3"/>
          <c:order val="3"/>
          <c:tx>
            <c:strRef>
              <c:f>Sheet1!$R$15</c:f>
              <c:strCache>
                <c:ptCount val="1"/>
                <c:pt idx="0">
                  <c:v>Independent</c:v>
                </c:pt>
              </c:strCache>
            </c:strRef>
          </c:tx>
          <c:spPr>
            <a:ln w="19050" cap="rnd">
              <a:solidFill>
                <a:schemeClr val="accent4">
                  <a:lumMod val="75000"/>
                </a:schemeClr>
              </a:solidFill>
              <a:round/>
            </a:ln>
            <a:effectLst/>
          </c:spPr>
          <c:marker>
            <c:symbol val="circle"/>
            <c:size val="5"/>
            <c:spPr>
              <a:solidFill>
                <a:schemeClr val="accent4">
                  <a:lumMod val="75000"/>
                </a:schemeClr>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Sheet1!$S$15:$AH$15</c:f>
              <c:numCache>
                <c:formatCode>0%</c:formatCode>
                <c:ptCount val="16"/>
                <c:pt idx="0">
                  <c:v>0</c:v>
                </c:pt>
                <c:pt idx="1">
                  <c:v>-7.1905000000000163E-3</c:v>
                </c:pt>
                <c:pt idx="2">
                  <c:v>8.8981499999999991E-2</c:v>
                </c:pt>
                <c:pt idx="3">
                  <c:v>0.23595870000000002</c:v>
                </c:pt>
                <c:pt idx="4">
                  <c:v>-9.6004000000000089E-3</c:v>
                </c:pt>
                <c:pt idx="5">
                  <c:v>-1.3605599999999995E-2</c:v>
                </c:pt>
                <c:pt idx="6">
                  <c:v>6.0606500000000008E-2</c:v>
                </c:pt>
                <c:pt idx="7">
                  <c:v>-2.8914499999999996E-2</c:v>
                </c:pt>
                <c:pt idx="8">
                  <c:v>-4.5247999999999955E-3</c:v>
                </c:pt>
                <c:pt idx="9">
                  <c:v>3.9359900000000003E-2</c:v>
                </c:pt>
                <c:pt idx="10">
                  <c:v>6.3091900000000006E-2</c:v>
                </c:pt>
                <c:pt idx="11">
                  <c:v>7.6087099999999991E-2</c:v>
                </c:pt>
                <c:pt idx="12">
                  <c:v>4.2941699999999999E-2</c:v>
                </c:pt>
                <c:pt idx="13">
                  <c:v>8.3145999999999998E-2</c:v>
                </c:pt>
                <c:pt idx="14">
                  <c:v>0.1120758</c:v>
                </c:pt>
                <c:pt idx="15">
                  <c:v>9.6024899999999996E-2</c:v>
                </c:pt>
              </c:numCache>
            </c:numRef>
          </c:yVal>
          <c:smooth val="0"/>
          <c:extLst>
            <c:ext xmlns:c16="http://schemas.microsoft.com/office/drawing/2014/chart" uri="{C3380CC4-5D6E-409C-BE32-E72D297353CC}">
              <c16:uniqueId val="{00000003-49DE-4343-8884-3DD2FDECCC8B}"/>
            </c:ext>
          </c:extLst>
        </c:ser>
        <c:ser>
          <c:idx val="4"/>
          <c:order val="4"/>
          <c:tx>
            <c:strRef>
              <c:f>Sheet1!$R$16</c:f>
              <c:strCache>
                <c:ptCount val="1"/>
                <c:pt idx="0">
                  <c:v>Republican/Independent</c:v>
                </c:pt>
              </c:strCache>
            </c:strRef>
          </c:tx>
          <c:spPr>
            <a:ln w="19050" cap="rnd">
              <a:solidFill>
                <a:srgbClr val="FF7C80"/>
              </a:solidFill>
              <a:round/>
            </a:ln>
            <a:effectLst/>
          </c:spPr>
          <c:marker>
            <c:symbol val="circle"/>
            <c:size val="5"/>
            <c:spPr>
              <a:solidFill>
                <a:srgbClr val="FF7C80"/>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Sheet1!$S$16:$AH$16</c:f>
              <c:numCache>
                <c:formatCode>0%</c:formatCode>
                <c:ptCount val="16"/>
                <c:pt idx="0">
                  <c:v>0</c:v>
                </c:pt>
                <c:pt idx="1">
                  <c:v>-1.3873100000000013E-2</c:v>
                </c:pt>
                <c:pt idx="2">
                  <c:v>5.5304599999999982E-2</c:v>
                </c:pt>
                <c:pt idx="3">
                  <c:v>0.20654630000000002</c:v>
                </c:pt>
                <c:pt idx="4">
                  <c:v>-7.0577000000000001E-3</c:v>
                </c:pt>
                <c:pt idx="5">
                  <c:v>2.1305999999999964E-3</c:v>
                </c:pt>
                <c:pt idx="6">
                  <c:v>5.3972699999999985E-2</c:v>
                </c:pt>
                <c:pt idx="7">
                  <c:v>-1.93913E-2</c:v>
                </c:pt>
                <c:pt idx="8">
                  <c:v>-7.9462000000000005E-3</c:v>
                </c:pt>
                <c:pt idx="9">
                  <c:v>2.7175399999999988E-2</c:v>
                </c:pt>
                <c:pt idx="10">
                  <c:v>3.7182499999999993E-2</c:v>
                </c:pt>
                <c:pt idx="11">
                  <c:v>5.0213299999999988E-2</c:v>
                </c:pt>
                <c:pt idx="12">
                  <c:v>2.2618099999999988E-2</c:v>
                </c:pt>
                <c:pt idx="13">
                  <c:v>4.8132299999999989E-2</c:v>
                </c:pt>
                <c:pt idx="14">
                  <c:v>6.2649499999999997E-2</c:v>
                </c:pt>
                <c:pt idx="15">
                  <c:v>3.9256699999999992E-2</c:v>
                </c:pt>
              </c:numCache>
            </c:numRef>
          </c:yVal>
          <c:smooth val="0"/>
          <c:extLst>
            <c:ext xmlns:c16="http://schemas.microsoft.com/office/drawing/2014/chart" uri="{C3380CC4-5D6E-409C-BE32-E72D297353CC}">
              <c16:uniqueId val="{00000004-49DE-4343-8884-3DD2FDECCC8B}"/>
            </c:ext>
          </c:extLst>
        </c:ser>
        <c:ser>
          <c:idx val="5"/>
          <c:order val="5"/>
          <c:tx>
            <c:strRef>
              <c:f>Sheet1!$R$17</c:f>
              <c:strCache>
                <c:ptCount val="1"/>
                <c:pt idx="0">
                  <c:v>Weak Republican</c:v>
                </c:pt>
              </c:strCache>
            </c:strRef>
          </c:tx>
          <c:spPr>
            <a:ln w="19050" cap="rnd">
              <a:solidFill>
                <a:srgbClr val="FF0000"/>
              </a:solidFill>
              <a:round/>
            </a:ln>
            <a:effectLst/>
          </c:spPr>
          <c:marker>
            <c:symbol val="circle"/>
            <c:size val="5"/>
            <c:spPr>
              <a:solidFill>
                <a:srgbClr val="FF0000"/>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Sheet1!$S$17:$AH$17</c:f>
              <c:numCache>
                <c:formatCode>0%</c:formatCode>
                <c:ptCount val="16"/>
                <c:pt idx="0">
                  <c:v>0</c:v>
                </c:pt>
                <c:pt idx="1">
                  <c:v>-1.2260699999999999E-2</c:v>
                </c:pt>
                <c:pt idx="2">
                  <c:v>3.1502499999999996E-2</c:v>
                </c:pt>
                <c:pt idx="3">
                  <c:v>0.16450869999999998</c:v>
                </c:pt>
                <c:pt idx="4">
                  <c:v>-4.6491999999999992E-3</c:v>
                </c:pt>
                <c:pt idx="5">
                  <c:v>7.5054999999999983E-3</c:v>
                </c:pt>
                <c:pt idx="6">
                  <c:v>4.1826099999999998E-2</c:v>
                </c:pt>
                <c:pt idx="7">
                  <c:v>-1.1951099999999999E-2</c:v>
                </c:pt>
                <c:pt idx="8">
                  <c:v>-7.0919000000000051E-3</c:v>
                </c:pt>
                <c:pt idx="9">
                  <c:v>1.72246E-2</c:v>
                </c:pt>
                <c:pt idx="10">
                  <c:v>2.0145099999999992E-2</c:v>
                </c:pt>
                <c:pt idx="11">
                  <c:v>3.0464799999999993E-2</c:v>
                </c:pt>
                <c:pt idx="12">
                  <c:v>1.0799099999999999E-2</c:v>
                </c:pt>
                <c:pt idx="13">
                  <c:v>2.5400199999999991E-2</c:v>
                </c:pt>
                <c:pt idx="14">
                  <c:v>3.1380699999999991E-2</c:v>
                </c:pt>
                <c:pt idx="15">
                  <c:v>1.1899799999999995E-2</c:v>
                </c:pt>
              </c:numCache>
            </c:numRef>
          </c:yVal>
          <c:smooth val="0"/>
          <c:extLst>
            <c:ext xmlns:c16="http://schemas.microsoft.com/office/drawing/2014/chart" uri="{C3380CC4-5D6E-409C-BE32-E72D297353CC}">
              <c16:uniqueId val="{00000005-49DE-4343-8884-3DD2FDECCC8B}"/>
            </c:ext>
          </c:extLst>
        </c:ser>
        <c:ser>
          <c:idx val="6"/>
          <c:order val="6"/>
          <c:tx>
            <c:strRef>
              <c:f>Sheet1!$R$18</c:f>
              <c:strCache>
                <c:ptCount val="1"/>
                <c:pt idx="0">
                  <c:v>Republican</c:v>
                </c:pt>
              </c:strCache>
            </c:strRef>
          </c:tx>
          <c:spPr>
            <a:ln w="19050" cap="rnd">
              <a:solidFill>
                <a:srgbClr val="C00000"/>
              </a:solidFill>
              <a:round/>
            </a:ln>
            <a:effectLst/>
          </c:spPr>
          <c:marker>
            <c:symbol val="circle"/>
            <c:size val="5"/>
            <c:spPr>
              <a:solidFill>
                <a:srgbClr val="C00000"/>
              </a:solidFill>
              <a:ln w="12700">
                <a:solidFill>
                  <a:schemeClr val="bg1"/>
                </a:solidFill>
              </a:ln>
              <a:effectLst/>
            </c:spPr>
          </c:marker>
          <c:xVal>
            <c:numRef>
              <c:f>Sheet1!$S$11:$AH$11</c:f>
              <c:numCache>
                <c:formatCode>General</c:formatCode>
                <c:ptCount val="16"/>
                <c:pt idx="0">
                  <c:v>1952</c:v>
                </c:pt>
                <c:pt idx="1">
                  <c:v>1956</c:v>
                </c:pt>
                <c:pt idx="2">
                  <c:v>1960</c:v>
                </c:pt>
                <c:pt idx="3">
                  <c:v>1964</c:v>
                </c:pt>
                <c:pt idx="4">
                  <c:v>1968</c:v>
                </c:pt>
                <c:pt idx="5">
                  <c:v>1972</c:v>
                </c:pt>
                <c:pt idx="6">
                  <c:v>1976</c:v>
                </c:pt>
                <c:pt idx="7">
                  <c:v>1980</c:v>
                </c:pt>
                <c:pt idx="8">
                  <c:v>1984</c:v>
                </c:pt>
                <c:pt idx="9">
                  <c:v>1988</c:v>
                </c:pt>
                <c:pt idx="10">
                  <c:v>1992</c:v>
                </c:pt>
                <c:pt idx="11">
                  <c:v>1996</c:v>
                </c:pt>
                <c:pt idx="12">
                  <c:v>2000</c:v>
                </c:pt>
                <c:pt idx="13">
                  <c:v>2004</c:v>
                </c:pt>
                <c:pt idx="14">
                  <c:v>2008</c:v>
                </c:pt>
                <c:pt idx="15">
                  <c:v>2012</c:v>
                </c:pt>
              </c:numCache>
            </c:numRef>
          </c:xVal>
          <c:yVal>
            <c:numRef>
              <c:f>Sheet1!$S$18:$AH$18</c:f>
              <c:numCache>
                <c:formatCode>0%</c:formatCode>
                <c:ptCount val="16"/>
                <c:pt idx="0">
                  <c:v>0</c:v>
                </c:pt>
                <c:pt idx="1">
                  <c:v>-8.6101000000000007E-3</c:v>
                </c:pt>
                <c:pt idx="2">
                  <c:v>1.6969799999999997E-2</c:v>
                </c:pt>
                <c:pt idx="3">
                  <c:v>0.12247559999999999</c:v>
                </c:pt>
                <c:pt idx="4">
                  <c:v>-2.855400000000001E-3</c:v>
                </c:pt>
                <c:pt idx="5">
                  <c:v>7.8695999999999974E-3</c:v>
                </c:pt>
                <c:pt idx="6">
                  <c:v>2.9714599999999997E-2</c:v>
                </c:pt>
                <c:pt idx="7">
                  <c:v>-6.9724000000000001E-3</c:v>
                </c:pt>
                <c:pt idx="8">
                  <c:v>-5.0934000000000014E-3</c:v>
                </c:pt>
                <c:pt idx="9">
                  <c:v>1.0318999999999998E-2</c:v>
                </c:pt>
                <c:pt idx="10">
                  <c:v>1.0338900000000002E-2</c:v>
                </c:pt>
                <c:pt idx="11">
                  <c:v>1.7498999999999997E-2</c:v>
                </c:pt>
                <c:pt idx="12">
                  <c:v>4.7782999999999992E-3</c:v>
                </c:pt>
                <c:pt idx="13">
                  <c:v>1.2616800000000001E-2</c:v>
                </c:pt>
                <c:pt idx="14">
                  <c:v>1.4580800000000001E-2</c:v>
                </c:pt>
                <c:pt idx="15">
                  <c:v>1.6223000000000001E-3</c:v>
                </c:pt>
              </c:numCache>
            </c:numRef>
          </c:yVal>
          <c:smooth val="0"/>
          <c:extLst>
            <c:ext xmlns:c16="http://schemas.microsoft.com/office/drawing/2014/chart" uri="{C3380CC4-5D6E-409C-BE32-E72D297353CC}">
              <c16:uniqueId val="{00000006-49DE-4343-8884-3DD2FDECCC8B}"/>
            </c:ext>
          </c:extLst>
        </c:ser>
        <c:dLbls>
          <c:showLegendKey val="0"/>
          <c:showVal val="0"/>
          <c:showCatName val="0"/>
          <c:showSerName val="0"/>
          <c:showPercent val="0"/>
          <c:showBubbleSize val="0"/>
        </c:dLbls>
        <c:axId val="296842256"/>
        <c:axId val="296842584"/>
      </c:scatterChart>
      <c:valAx>
        <c:axId val="296842256"/>
        <c:scaling>
          <c:orientation val="minMax"/>
          <c:max val="2012"/>
          <c:min val="195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96842584"/>
        <c:crosses val="autoZero"/>
        <c:crossBetween val="midCat"/>
        <c:majorUnit val="8"/>
      </c:valAx>
      <c:valAx>
        <c:axId val="296842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9684225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Year</a:t>
            </a:r>
            <a:r>
              <a:rPr lang="en-US" baseline="0"/>
              <a:t> over Year Change in Two-Party Presidential Vote Share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tockChart>
        <c:ser>
          <c:idx val="0"/>
          <c:order val="0"/>
          <c:tx>
            <c:strRef>
              <c:f>Sheet3!$B$1</c:f>
              <c:strCache>
                <c:ptCount val="1"/>
                <c:pt idx="0">
                  <c:v>lower</c:v>
                </c:pt>
              </c:strCache>
            </c:strRef>
          </c:tx>
          <c:spPr>
            <a:ln w="19050" cap="rnd">
              <a:noFill/>
              <a:round/>
            </a:ln>
            <a:effectLst/>
          </c:spPr>
          <c:marker>
            <c:symbol val="none"/>
          </c:marker>
          <c:cat>
            <c:strRef>
              <c:f>Sheet3!$A$2:$A$29</c:f>
              <c:strCache>
                <c:ptCount val="28"/>
                <c:pt idx="0">
                  <c:v>1900-1904</c:v>
                </c:pt>
                <c:pt idx="1">
                  <c:v>1904-1908</c:v>
                </c:pt>
                <c:pt idx="2">
                  <c:v>1908-1912</c:v>
                </c:pt>
                <c:pt idx="3">
                  <c:v>1912-1916</c:v>
                </c:pt>
                <c:pt idx="4">
                  <c:v>1916-1920</c:v>
                </c:pt>
                <c:pt idx="5">
                  <c:v>1920-1924</c:v>
                </c:pt>
                <c:pt idx="6">
                  <c:v>1924-1928</c:v>
                </c:pt>
                <c:pt idx="7">
                  <c:v>1928-1932</c:v>
                </c:pt>
                <c:pt idx="8">
                  <c:v>1932-1936</c:v>
                </c:pt>
                <c:pt idx="9">
                  <c:v>1936-1940</c:v>
                </c:pt>
                <c:pt idx="10">
                  <c:v>1940-1944</c:v>
                </c:pt>
                <c:pt idx="11">
                  <c:v>1944-1948</c:v>
                </c:pt>
                <c:pt idx="12">
                  <c:v>1948-1952</c:v>
                </c:pt>
                <c:pt idx="13">
                  <c:v>1952-1956</c:v>
                </c:pt>
                <c:pt idx="14">
                  <c:v>1956-1960</c:v>
                </c:pt>
                <c:pt idx="15">
                  <c:v>1960-1964</c:v>
                </c:pt>
                <c:pt idx="16">
                  <c:v>1964-1968</c:v>
                </c:pt>
                <c:pt idx="17">
                  <c:v>1968-1972</c:v>
                </c:pt>
                <c:pt idx="18">
                  <c:v>1972-1976</c:v>
                </c:pt>
                <c:pt idx="19">
                  <c:v>1976-1980</c:v>
                </c:pt>
                <c:pt idx="20">
                  <c:v>1980-1984</c:v>
                </c:pt>
                <c:pt idx="21">
                  <c:v>1984-1988</c:v>
                </c:pt>
                <c:pt idx="22">
                  <c:v>1988-1992</c:v>
                </c:pt>
                <c:pt idx="23">
                  <c:v>1992-1996</c:v>
                </c:pt>
                <c:pt idx="24">
                  <c:v>1996-2000</c:v>
                </c:pt>
                <c:pt idx="25">
                  <c:v>2000-2004</c:v>
                </c:pt>
                <c:pt idx="26">
                  <c:v>2004-2008</c:v>
                </c:pt>
                <c:pt idx="27">
                  <c:v>2008-2012</c:v>
                </c:pt>
              </c:strCache>
            </c:strRef>
          </c:cat>
          <c:val>
            <c:numRef>
              <c:f>Sheet3!$B$2:$B$29</c:f>
              <c:numCache>
                <c:formatCode>General</c:formatCode>
                <c:ptCount val="28"/>
                <c:pt idx="0">
                  <c:v>1.8881200000000001E-2</c:v>
                </c:pt>
                <c:pt idx="1">
                  <c:v>-8.0574999999999952E-3</c:v>
                </c:pt>
                <c:pt idx="2">
                  <c:v>-3.1871000000000003E-2</c:v>
                </c:pt>
                <c:pt idx="3">
                  <c:v>2.2059200000000001E-2</c:v>
                </c:pt>
                <c:pt idx="4">
                  <c:v>6.7987699999999998E-2</c:v>
                </c:pt>
                <c:pt idx="5">
                  <c:v>1.5262100000000001E-2</c:v>
                </c:pt>
                <c:pt idx="6">
                  <c:v>4.0824100000000002E-2</c:v>
                </c:pt>
                <c:pt idx="7">
                  <c:v>0.10373399999999999</c:v>
                </c:pt>
                <c:pt idx="8">
                  <c:v>8.9056999999999956E-3</c:v>
                </c:pt>
                <c:pt idx="9">
                  <c:v>2.2360400000000002E-2</c:v>
                </c:pt>
                <c:pt idx="10">
                  <c:v>5.5220999999999985E-3</c:v>
                </c:pt>
                <c:pt idx="11">
                  <c:v>-5.7121500000000006E-2</c:v>
                </c:pt>
                <c:pt idx="12">
                  <c:v>2.9716400000000004E-2</c:v>
                </c:pt>
                <c:pt idx="13">
                  <c:v>1.2655699999999999E-2</c:v>
                </c:pt>
                <c:pt idx="14">
                  <c:v>-1.1322399999999996E-2</c:v>
                </c:pt>
                <c:pt idx="15">
                  <c:v>3.8755500000000012E-2</c:v>
                </c:pt>
                <c:pt idx="16">
                  <c:v>6.2765899999999986E-2</c:v>
                </c:pt>
                <c:pt idx="17">
                  <c:v>5.456069999999999E-2</c:v>
                </c:pt>
                <c:pt idx="18">
                  <c:v>4.6256399999999989E-2</c:v>
                </c:pt>
                <c:pt idx="19">
                  <c:v>2.0541499999999997E-2</c:v>
                </c:pt>
                <c:pt idx="20">
                  <c:v>1.0372699999999999E-2</c:v>
                </c:pt>
                <c:pt idx="21">
                  <c:v>2.9715399999999996E-2</c:v>
                </c:pt>
                <c:pt idx="22">
                  <c:v>3.7869700000000006E-2</c:v>
                </c:pt>
                <c:pt idx="23">
                  <c:v>5.2235999999999984E-3</c:v>
                </c:pt>
                <c:pt idx="24">
                  <c:v>2.3850899999999994E-2</c:v>
                </c:pt>
                <c:pt idx="25">
                  <c:v>5.0792999999999984E-3</c:v>
                </c:pt>
                <c:pt idx="26">
                  <c:v>2.0768700000000001E-2</c:v>
                </c:pt>
                <c:pt idx="27">
                  <c:v>5.9294000000000013E-3</c:v>
                </c:pt>
              </c:numCache>
            </c:numRef>
          </c:val>
          <c:smooth val="0"/>
          <c:extLst>
            <c:ext xmlns:c16="http://schemas.microsoft.com/office/drawing/2014/chart" uri="{C3380CC4-5D6E-409C-BE32-E72D297353CC}">
              <c16:uniqueId val="{00000000-BB76-412C-B458-E3BEA9C9E527}"/>
            </c:ext>
          </c:extLst>
        </c:ser>
        <c:ser>
          <c:idx val="1"/>
          <c:order val="1"/>
          <c:tx>
            <c:strRef>
              <c:f>Sheet3!$C$1</c:f>
              <c:strCache>
                <c:ptCount val="1"/>
                <c:pt idx="0">
                  <c:v>upper</c:v>
                </c:pt>
              </c:strCache>
            </c:strRef>
          </c:tx>
          <c:spPr>
            <a:ln w="19050" cap="rnd">
              <a:noFill/>
              <a:round/>
            </a:ln>
            <a:effectLst/>
          </c:spPr>
          <c:marker>
            <c:symbol val="none"/>
          </c:marker>
          <c:cat>
            <c:strRef>
              <c:f>Sheet3!$A$2:$A$29</c:f>
              <c:strCache>
                <c:ptCount val="28"/>
                <c:pt idx="0">
                  <c:v>1900-1904</c:v>
                </c:pt>
                <c:pt idx="1">
                  <c:v>1904-1908</c:v>
                </c:pt>
                <c:pt idx="2">
                  <c:v>1908-1912</c:v>
                </c:pt>
                <c:pt idx="3">
                  <c:v>1912-1916</c:v>
                </c:pt>
                <c:pt idx="4">
                  <c:v>1916-1920</c:v>
                </c:pt>
                <c:pt idx="5">
                  <c:v>1920-1924</c:v>
                </c:pt>
                <c:pt idx="6">
                  <c:v>1924-1928</c:v>
                </c:pt>
                <c:pt idx="7">
                  <c:v>1928-1932</c:v>
                </c:pt>
                <c:pt idx="8">
                  <c:v>1932-1936</c:v>
                </c:pt>
                <c:pt idx="9">
                  <c:v>1936-1940</c:v>
                </c:pt>
                <c:pt idx="10">
                  <c:v>1940-1944</c:v>
                </c:pt>
                <c:pt idx="11">
                  <c:v>1944-1948</c:v>
                </c:pt>
                <c:pt idx="12">
                  <c:v>1948-1952</c:v>
                </c:pt>
                <c:pt idx="13">
                  <c:v>1952-1956</c:v>
                </c:pt>
                <c:pt idx="14">
                  <c:v>1956-1960</c:v>
                </c:pt>
                <c:pt idx="15">
                  <c:v>1960-1964</c:v>
                </c:pt>
                <c:pt idx="16">
                  <c:v>1964-1968</c:v>
                </c:pt>
                <c:pt idx="17">
                  <c:v>1968-1972</c:v>
                </c:pt>
                <c:pt idx="18">
                  <c:v>1972-1976</c:v>
                </c:pt>
                <c:pt idx="19">
                  <c:v>1976-1980</c:v>
                </c:pt>
                <c:pt idx="20">
                  <c:v>1980-1984</c:v>
                </c:pt>
                <c:pt idx="21">
                  <c:v>1984-1988</c:v>
                </c:pt>
                <c:pt idx="22">
                  <c:v>1988-1992</c:v>
                </c:pt>
                <c:pt idx="23">
                  <c:v>1992-1996</c:v>
                </c:pt>
                <c:pt idx="24">
                  <c:v>1996-2000</c:v>
                </c:pt>
                <c:pt idx="25">
                  <c:v>2000-2004</c:v>
                </c:pt>
                <c:pt idx="26">
                  <c:v>2004-2008</c:v>
                </c:pt>
                <c:pt idx="27">
                  <c:v>2008-2012</c:v>
                </c:pt>
              </c:strCache>
            </c:strRef>
          </c:cat>
          <c:val>
            <c:numRef>
              <c:f>Sheet3!$C$2:$C$29</c:f>
              <c:numCache>
                <c:formatCode>General</c:formatCode>
                <c:ptCount val="28"/>
                <c:pt idx="0">
                  <c:v>0.17599779999999998</c:v>
                </c:pt>
                <c:pt idx="1">
                  <c:v>0.1565937</c:v>
                </c:pt>
                <c:pt idx="2">
                  <c:v>0.14067199999999999</c:v>
                </c:pt>
                <c:pt idx="3">
                  <c:v>0.14885100000000001</c:v>
                </c:pt>
                <c:pt idx="4">
                  <c:v>0.2212499</c:v>
                </c:pt>
                <c:pt idx="5">
                  <c:v>8.7759699999999996E-2</c:v>
                </c:pt>
                <c:pt idx="6">
                  <c:v>0.2044077</c:v>
                </c:pt>
                <c:pt idx="7">
                  <c:v>0.2845008</c:v>
                </c:pt>
                <c:pt idx="8">
                  <c:v>7.7181300000000008E-2</c:v>
                </c:pt>
                <c:pt idx="9">
                  <c:v>0.10347000000000001</c:v>
                </c:pt>
                <c:pt idx="10">
                  <c:v>5.2077700000000005E-2</c:v>
                </c:pt>
                <c:pt idx="11">
                  <c:v>0.17414689999999999</c:v>
                </c:pt>
                <c:pt idx="12">
                  <c:v>0.2248974</c:v>
                </c:pt>
                <c:pt idx="13">
                  <c:v>6.8578100000000003E-2</c:v>
                </c:pt>
                <c:pt idx="14">
                  <c:v>0.20975460000000001</c:v>
                </c:pt>
                <c:pt idx="15">
                  <c:v>0.25906030000000002</c:v>
                </c:pt>
                <c:pt idx="16">
                  <c:v>0.2399635</c:v>
                </c:pt>
                <c:pt idx="17">
                  <c:v>0.20142469999999998</c:v>
                </c:pt>
                <c:pt idx="18">
                  <c:v>0.22674240000000001</c:v>
                </c:pt>
                <c:pt idx="19">
                  <c:v>0.10430310000000001</c:v>
                </c:pt>
                <c:pt idx="20">
                  <c:v>9.1130699999999995E-2</c:v>
                </c:pt>
                <c:pt idx="21">
                  <c:v>8.7979599999999991E-2</c:v>
                </c:pt>
                <c:pt idx="22">
                  <c:v>0.11142250000000001</c:v>
                </c:pt>
                <c:pt idx="23">
                  <c:v>4.9677399999999997E-2</c:v>
                </c:pt>
                <c:pt idx="24">
                  <c:v>8.9671899999999999E-2</c:v>
                </c:pt>
                <c:pt idx="25">
                  <c:v>3.9592299999999997E-2</c:v>
                </c:pt>
                <c:pt idx="26">
                  <c:v>8.3659300000000006E-2</c:v>
                </c:pt>
                <c:pt idx="27">
                  <c:v>4.5350000000000001E-2</c:v>
                </c:pt>
              </c:numCache>
            </c:numRef>
          </c:val>
          <c:smooth val="0"/>
          <c:extLst>
            <c:ext xmlns:c16="http://schemas.microsoft.com/office/drawing/2014/chart" uri="{C3380CC4-5D6E-409C-BE32-E72D297353CC}">
              <c16:uniqueId val="{00000001-BB76-412C-B458-E3BEA9C9E527}"/>
            </c:ext>
          </c:extLst>
        </c:ser>
        <c:ser>
          <c:idx val="2"/>
          <c:order val="2"/>
          <c:tx>
            <c:strRef>
              <c:f>Sheet3!$D$1</c:f>
              <c:strCache>
                <c:ptCount val="1"/>
                <c:pt idx="0">
                  <c:v>Mean 4 Year Change</c:v>
                </c:pt>
              </c:strCache>
            </c:strRef>
          </c:tx>
          <c:spPr>
            <a:ln w="19050" cap="rnd">
              <a:noFill/>
              <a:round/>
            </a:ln>
            <a:effectLst/>
          </c:spPr>
          <c:marker>
            <c:symbol val="dot"/>
            <c:size val="3"/>
            <c:spPr>
              <a:solidFill>
                <a:schemeClr val="accent3"/>
              </a:solidFill>
              <a:ln w="60325" cap="sq">
                <a:solidFill>
                  <a:schemeClr val="tx1"/>
                </a:solidFill>
              </a:ln>
              <a:effectLst/>
            </c:spPr>
          </c:marker>
          <c:cat>
            <c:strRef>
              <c:f>Sheet3!$A$2:$A$29</c:f>
              <c:strCache>
                <c:ptCount val="28"/>
                <c:pt idx="0">
                  <c:v>1900-1904</c:v>
                </c:pt>
                <c:pt idx="1">
                  <c:v>1904-1908</c:v>
                </c:pt>
                <c:pt idx="2">
                  <c:v>1908-1912</c:v>
                </c:pt>
                <c:pt idx="3">
                  <c:v>1912-1916</c:v>
                </c:pt>
                <c:pt idx="4">
                  <c:v>1916-1920</c:v>
                </c:pt>
                <c:pt idx="5">
                  <c:v>1920-1924</c:v>
                </c:pt>
                <c:pt idx="6">
                  <c:v>1924-1928</c:v>
                </c:pt>
                <c:pt idx="7">
                  <c:v>1928-1932</c:v>
                </c:pt>
                <c:pt idx="8">
                  <c:v>1932-1936</c:v>
                </c:pt>
                <c:pt idx="9">
                  <c:v>1936-1940</c:v>
                </c:pt>
                <c:pt idx="10">
                  <c:v>1940-1944</c:v>
                </c:pt>
                <c:pt idx="11">
                  <c:v>1944-1948</c:v>
                </c:pt>
                <c:pt idx="12">
                  <c:v>1948-1952</c:v>
                </c:pt>
                <c:pt idx="13">
                  <c:v>1952-1956</c:v>
                </c:pt>
                <c:pt idx="14">
                  <c:v>1956-1960</c:v>
                </c:pt>
                <c:pt idx="15">
                  <c:v>1960-1964</c:v>
                </c:pt>
                <c:pt idx="16">
                  <c:v>1964-1968</c:v>
                </c:pt>
                <c:pt idx="17">
                  <c:v>1968-1972</c:v>
                </c:pt>
                <c:pt idx="18">
                  <c:v>1972-1976</c:v>
                </c:pt>
                <c:pt idx="19">
                  <c:v>1976-1980</c:v>
                </c:pt>
                <c:pt idx="20">
                  <c:v>1980-1984</c:v>
                </c:pt>
                <c:pt idx="21">
                  <c:v>1984-1988</c:v>
                </c:pt>
                <c:pt idx="22">
                  <c:v>1988-1992</c:v>
                </c:pt>
                <c:pt idx="23">
                  <c:v>1992-1996</c:v>
                </c:pt>
                <c:pt idx="24">
                  <c:v>1996-2000</c:v>
                </c:pt>
                <c:pt idx="25">
                  <c:v>2000-2004</c:v>
                </c:pt>
                <c:pt idx="26">
                  <c:v>2004-2008</c:v>
                </c:pt>
                <c:pt idx="27">
                  <c:v>2008-2012</c:v>
                </c:pt>
              </c:strCache>
            </c:strRef>
          </c:cat>
          <c:val>
            <c:numRef>
              <c:f>Sheet3!$D$2:$D$29</c:f>
              <c:numCache>
                <c:formatCode>General</c:formatCode>
                <c:ptCount val="28"/>
                <c:pt idx="0">
                  <c:v>9.7439499999999998E-2</c:v>
                </c:pt>
                <c:pt idx="1">
                  <c:v>7.4268100000000004E-2</c:v>
                </c:pt>
                <c:pt idx="2">
                  <c:v>5.4400499999999997E-2</c:v>
                </c:pt>
                <c:pt idx="3">
                  <c:v>8.5455100000000006E-2</c:v>
                </c:pt>
                <c:pt idx="4">
                  <c:v>0.14461879999999999</c:v>
                </c:pt>
                <c:pt idx="5">
                  <c:v>5.1510899999999998E-2</c:v>
                </c:pt>
                <c:pt idx="6">
                  <c:v>0.1226159</c:v>
                </c:pt>
                <c:pt idx="7">
                  <c:v>0.1941174</c:v>
                </c:pt>
                <c:pt idx="8">
                  <c:v>4.3043499999999998E-2</c:v>
                </c:pt>
                <c:pt idx="9">
                  <c:v>6.2915200000000004E-2</c:v>
                </c:pt>
                <c:pt idx="10">
                  <c:v>2.87999E-2</c:v>
                </c:pt>
                <c:pt idx="11">
                  <c:v>5.8512700000000001E-2</c:v>
                </c:pt>
                <c:pt idx="12">
                  <c:v>0.1273069</c:v>
                </c:pt>
                <c:pt idx="13">
                  <c:v>4.0616899999999997E-2</c:v>
                </c:pt>
                <c:pt idx="14">
                  <c:v>9.9216100000000002E-2</c:v>
                </c:pt>
                <c:pt idx="15">
                  <c:v>0.14890790000000001</c:v>
                </c:pt>
                <c:pt idx="16">
                  <c:v>0.15136469999999999</c:v>
                </c:pt>
                <c:pt idx="17">
                  <c:v>0.12799269999999999</c:v>
                </c:pt>
                <c:pt idx="18">
                  <c:v>0.13649939999999999</c:v>
                </c:pt>
                <c:pt idx="19">
                  <c:v>6.24223E-2</c:v>
                </c:pt>
                <c:pt idx="20">
                  <c:v>5.0751699999999997E-2</c:v>
                </c:pt>
                <c:pt idx="21">
                  <c:v>5.8847499999999997E-2</c:v>
                </c:pt>
                <c:pt idx="22">
                  <c:v>7.4646100000000007E-2</c:v>
                </c:pt>
                <c:pt idx="23">
                  <c:v>2.7450499999999999E-2</c:v>
                </c:pt>
                <c:pt idx="24">
                  <c:v>5.6761399999999997E-2</c:v>
                </c:pt>
                <c:pt idx="25">
                  <c:v>2.2335799999999999E-2</c:v>
                </c:pt>
                <c:pt idx="26">
                  <c:v>5.2214000000000003E-2</c:v>
                </c:pt>
                <c:pt idx="27">
                  <c:v>2.5639700000000001E-2</c:v>
                </c:pt>
              </c:numCache>
            </c:numRef>
          </c:val>
          <c:smooth val="0"/>
          <c:extLst>
            <c:ext xmlns:c16="http://schemas.microsoft.com/office/drawing/2014/chart" uri="{C3380CC4-5D6E-409C-BE32-E72D297353CC}">
              <c16:uniqueId val="{00000002-BB76-412C-B458-E3BEA9C9E527}"/>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441709328"/>
        <c:axId val="441709656"/>
      </c:stockChart>
      <c:catAx>
        <c:axId val="441709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41709656"/>
        <c:crosses val="autoZero"/>
        <c:auto val="1"/>
        <c:lblAlgn val="ctr"/>
        <c:lblOffset val="100"/>
        <c:noMultiLvlLbl val="0"/>
      </c:catAx>
      <c:valAx>
        <c:axId val="4417096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4170932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Presidential Election Vote Share Correlation with Previous Election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'[Correlations Democrat Percent Presidential.xlsx]Sheet2'!$B$1</c:f>
              <c:strCache>
                <c:ptCount val="1"/>
                <c:pt idx="0">
                  <c:v>correlation</c:v>
                </c:pt>
              </c:strCache>
            </c:strRef>
          </c:tx>
          <c:spPr>
            <a:ln w="41275" cap="rnd">
              <a:solidFill>
                <a:schemeClr val="tx1"/>
              </a:solidFill>
              <a:round/>
            </a:ln>
            <a:effectLst/>
          </c:spPr>
          <c:marker>
            <c:symbol val="circle"/>
            <c:size val="5"/>
            <c:spPr>
              <a:solidFill>
                <a:schemeClr val="tx1"/>
              </a:solidFill>
              <a:ln w="12700">
                <a:solidFill>
                  <a:schemeClr val="bg1"/>
                </a:solidFill>
              </a:ln>
              <a:effectLst/>
            </c:spPr>
          </c:marker>
          <c:xVal>
            <c:numRef>
              <c:f>'[Correlations Democrat Percent Presidential.xlsx]Sheet2'!$A$2:$A$29</c:f>
              <c:numCache>
                <c:formatCode>General</c:formatCode>
                <c:ptCount val="28"/>
                <c:pt idx="0">
                  <c:v>1904</c:v>
                </c:pt>
                <c:pt idx="1">
                  <c:v>1908</c:v>
                </c:pt>
                <c:pt idx="2">
                  <c:v>1912</c:v>
                </c:pt>
                <c:pt idx="3">
                  <c:v>1916</c:v>
                </c:pt>
                <c:pt idx="4">
                  <c:v>1920</c:v>
                </c:pt>
                <c:pt idx="5">
                  <c:v>1924</c:v>
                </c:pt>
                <c:pt idx="6">
                  <c:v>1928</c:v>
                </c:pt>
                <c:pt idx="7">
                  <c:v>1932</c:v>
                </c:pt>
                <c:pt idx="8">
                  <c:v>1936</c:v>
                </c:pt>
                <c:pt idx="9">
                  <c:v>1940</c:v>
                </c:pt>
                <c:pt idx="10">
                  <c:v>1944</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1996</c:v>
                </c:pt>
                <c:pt idx="24">
                  <c:v>2000</c:v>
                </c:pt>
                <c:pt idx="25">
                  <c:v>2004</c:v>
                </c:pt>
                <c:pt idx="26">
                  <c:v>2008</c:v>
                </c:pt>
                <c:pt idx="27">
                  <c:v>2012</c:v>
                </c:pt>
              </c:numCache>
            </c:numRef>
          </c:xVal>
          <c:yVal>
            <c:numRef>
              <c:f>'[Correlations Democrat Percent Presidential.xlsx]Sheet2'!$B$2:$B$29</c:f>
              <c:numCache>
                <c:formatCode>General</c:formatCode>
                <c:ptCount val="28"/>
                <c:pt idx="0">
                  <c:v>0.87339999999999995</c:v>
                </c:pt>
                <c:pt idx="1">
                  <c:v>0.9446</c:v>
                </c:pt>
                <c:pt idx="2">
                  <c:v>0.9456</c:v>
                </c:pt>
                <c:pt idx="3">
                  <c:v>0.9173</c:v>
                </c:pt>
                <c:pt idx="4">
                  <c:v>0.91039999999999999</c:v>
                </c:pt>
                <c:pt idx="5">
                  <c:v>0.9708</c:v>
                </c:pt>
                <c:pt idx="6">
                  <c:v>0.76390000000000002</c:v>
                </c:pt>
                <c:pt idx="7">
                  <c:v>0.77510000000000001</c:v>
                </c:pt>
                <c:pt idx="8">
                  <c:v>0.93079999999999996</c:v>
                </c:pt>
                <c:pt idx="9">
                  <c:v>0.92720000000000002</c:v>
                </c:pt>
                <c:pt idx="10">
                  <c:v>0.98599999999999999</c:v>
                </c:pt>
                <c:pt idx="11">
                  <c:v>0.46679999999999999</c:v>
                </c:pt>
                <c:pt idx="12">
                  <c:v>0.33700000000000002</c:v>
                </c:pt>
                <c:pt idx="13">
                  <c:v>0.83819999999999995</c:v>
                </c:pt>
                <c:pt idx="14">
                  <c:v>0.2424</c:v>
                </c:pt>
                <c:pt idx="15">
                  <c:v>-0.29770000000000002</c:v>
                </c:pt>
                <c:pt idx="16">
                  <c:v>0.12540000000000001</c:v>
                </c:pt>
                <c:pt idx="17">
                  <c:v>0.4325</c:v>
                </c:pt>
                <c:pt idx="18">
                  <c:v>7.7799999999999994E-2</c:v>
                </c:pt>
                <c:pt idx="19">
                  <c:v>0.83650000000000002</c:v>
                </c:pt>
                <c:pt idx="20">
                  <c:v>0.80889999999999995</c:v>
                </c:pt>
                <c:pt idx="21">
                  <c:v>0.87009999999999998</c:v>
                </c:pt>
                <c:pt idx="22">
                  <c:v>0.78769999999999996</c:v>
                </c:pt>
                <c:pt idx="23">
                  <c:v>0.90800000000000003</c:v>
                </c:pt>
                <c:pt idx="24">
                  <c:v>0.93689999999999996</c:v>
                </c:pt>
                <c:pt idx="25">
                  <c:v>0.96740000000000004</c:v>
                </c:pt>
                <c:pt idx="26">
                  <c:v>0.92100000000000004</c:v>
                </c:pt>
                <c:pt idx="27">
                  <c:v>0.97719999999999996</c:v>
                </c:pt>
              </c:numCache>
            </c:numRef>
          </c:yVal>
          <c:smooth val="0"/>
          <c:extLst>
            <c:ext xmlns:c16="http://schemas.microsoft.com/office/drawing/2014/chart" uri="{C3380CC4-5D6E-409C-BE32-E72D297353CC}">
              <c16:uniqueId val="{00000000-FA59-415B-AEC8-B5A9BB92FF97}"/>
            </c:ext>
          </c:extLst>
        </c:ser>
        <c:dLbls>
          <c:showLegendKey val="0"/>
          <c:showVal val="0"/>
          <c:showCatName val="0"/>
          <c:showSerName val="0"/>
          <c:showPercent val="0"/>
          <c:showBubbleSize val="0"/>
        </c:dLbls>
        <c:axId val="300105648"/>
        <c:axId val="300102368"/>
      </c:scatterChart>
      <c:valAx>
        <c:axId val="300105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00102368"/>
        <c:crosses val="autoZero"/>
        <c:crossBetween val="midCat"/>
      </c:valAx>
      <c:valAx>
        <c:axId val="30010236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30010564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0.07793</cdr:x>
      <cdr:y>0.42722</cdr:y>
    </cdr:from>
    <cdr:to>
      <cdr:x>0.30042</cdr:x>
      <cdr:y>0.57277</cdr:y>
    </cdr:to>
    <cdr:sp macro="" textlink="">
      <cdr:nvSpPr>
        <cdr:cNvPr id="2" name="TextBox 1"/>
        <cdr:cNvSpPr txBox="1"/>
      </cdr:nvSpPr>
      <cdr:spPr>
        <a:xfrm xmlns:a="http://schemas.openxmlformats.org/drawingml/2006/main">
          <a:off x="641301" y="2062314"/>
          <a:ext cx="1831004" cy="7026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dirty="0">
              <a:solidFill>
                <a:schemeClr val="bg1"/>
              </a:solidFill>
            </a:rPr>
            <a:t>Leaning Independents</a:t>
          </a:r>
        </a:p>
      </cdr:txBody>
    </cdr:sp>
  </cdr:relSizeAnchor>
  <cdr:relSizeAnchor xmlns:cdr="http://schemas.openxmlformats.org/drawingml/2006/chartDrawing">
    <cdr:from>
      <cdr:x>0.28644</cdr:x>
      <cdr:y>0.42722</cdr:y>
    </cdr:from>
    <cdr:to>
      <cdr:x>0.39209</cdr:x>
      <cdr:y>0.57277</cdr:y>
    </cdr:to>
    <cdr:sp macro="" textlink="">
      <cdr:nvSpPr>
        <cdr:cNvPr id="3" name="TextBox 2"/>
        <cdr:cNvSpPr txBox="1"/>
      </cdr:nvSpPr>
      <cdr:spPr>
        <a:xfrm xmlns:a="http://schemas.openxmlformats.org/drawingml/2006/main">
          <a:off x="2357306" y="2062314"/>
          <a:ext cx="869457" cy="7026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dirty="0">
              <a:solidFill>
                <a:schemeClr val="bg1"/>
              </a:solidFill>
            </a:rPr>
            <a:t>True Independents</a:t>
          </a:r>
        </a:p>
      </cdr:txBody>
    </cdr:sp>
  </cdr:relSizeAnchor>
</c:userShapes>
</file>

<file path=ppt/drawings/drawing2.xml><?xml version="1.0" encoding="utf-8"?>
<c:userShapes xmlns:c="http://schemas.openxmlformats.org/drawingml/2006/chart">
  <cdr:relSizeAnchor xmlns:cdr="http://schemas.openxmlformats.org/drawingml/2006/chartDrawing">
    <cdr:from>
      <cdr:x>0.81369</cdr:x>
      <cdr:y>0.1252</cdr:y>
    </cdr:from>
    <cdr:to>
      <cdr:x>0.87037</cdr:x>
      <cdr:y>0.16716</cdr:y>
    </cdr:to>
    <cdr:sp macro="" textlink="">
      <cdr:nvSpPr>
        <cdr:cNvPr id="2" name="TextBox 1"/>
        <cdr:cNvSpPr txBox="1"/>
      </cdr:nvSpPr>
      <cdr:spPr>
        <a:xfrm xmlns:a="http://schemas.openxmlformats.org/drawingml/2006/main">
          <a:off x="6696347" y="635226"/>
          <a:ext cx="466453" cy="212888"/>
        </a:xfrm>
        <a:prstGeom xmlns:a="http://schemas.openxmlformats.org/drawingml/2006/main" prst="rect">
          <a:avLst/>
        </a:prstGeom>
        <a:solidFill xmlns:a="http://schemas.openxmlformats.org/drawingml/2006/main">
          <a:schemeClr val="tx1"/>
        </a:solidFill>
      </cdr:spPr>
      <cdr:txBody>
        <a:bodyPr xmlns:a="http://schemas.openxmlformats.org/drawingml/2006/main" vertOverflow="clip" wrap="none" rtlCol="0"/>
        <a:lstStyle xmlns:a="http://schemas.openxmlformats.org/drawingml/2006/main"/>
        <a:p xmlns:a="http://schemas.openxmlformats.org/drawingml/2006/main">
          <a:pPr algn="ctr"/>
          <a:r>
            <a:rPr lang="en-US" sz="1100" b="1" dirty="0">
              <a:solidFill>
                <a:schemeClr val="bg1"/>
              </a:solidFill>
            </a:rPr>
            <a:t>2012</a:t>
          </a:r>
        </a:p>
      </cdr:txBody>
    </cdr:sp>
  </cdr:relSizeAnchor>
  <cdr:relSizeAnchor xmlns:cdr="http://schemas.openxmlformats.org/drawingml/2006/chartDrawing">
    <cdr:from>
      <cdr:x>0.74909</cdr:x>
      <cdr:y>0.12512</cdr:y>
    </cdr:from>
    <cdr:to>
      <cdr:x>0.80578</cdr:x>
      <cdr:y>0.16708</cdr:y>
    </cdr:to>
    <cdr:sp macro="" textlink="">
      <cdr:nvSpPr>
        <cdr:cNvPr id="3" name="TextBox 1"/>
        <cdr:cNvSpPr txBox="1"/>
      </cdr:nvSpPr>
      <cdr:spPr>
        <a:xfrm xmlns:a="http://schemas.openxmlformats.org/drawingml/2006/main">
          <a:off x="6164752" y="634820"/>
          <a:ext cx="466454" cy="212888"/>
        </a:xfrm>
        <a:prstGeom xmlns:a="http://schemas.openxmlformats.org/drawingml/2006/main" prst="rect">
          <a:avLst/>
        </a:prstGeom>
        <a:solidFill xmlns:a="http://schemas.openxmlformats.org/drawingml/2006/main">
          <a:schemeClr val="bg2">
            <a:lumMod val="50000"/>
          </a:schemeClr>
        </a:solidFill>
        <a:ln xmlns:a="http://schemas.openxmlformats.org/drawingml/2006/main">
          <a:noFill/>
        </a:ln>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b="1" dirty="0">
              <a:solidFill>
                <a:schemeClr val="bg1"/>
              </a:solidFill>
            </a:rPr>
            <a:t>1952</a:t>
          </a:r>
        </a:p>
      </cdr:txBody>
    </cdr:sp>
  </cdr:relSizeAnchor>
</c:userShapes>
</file>

<file path=ppt/drawings/drawing3.xml><?xml version="1.0" encoding="utf-8"?>
<c:userShapes xmlns:c="http://schemas.openxmlformats.org/drawingml/2006/chart">
  <cdr:relSizeAnchor xmlns:cdr="http://schemas.openxmlformats.org/drawingml/2006/chartDrawing">
    <cdr:from>
      <cdr:x>0.86898</cdr:x>
      <cdr:y>0.16576</cdr:y>
    </cdr:from>
    <cdr:to>
      <cdr:x>1</cdr:x>
      <cdr:y>0.20979</cdr:y>
    </cdr:to>
    <cdr:sp macro="" textlink="">
      <cdr:nvSpPr>
        <cdr:cNvPr id="2" name="TextBox 1"/>
        <cdr:cNvSpPr txBox="1"/>
      </cdr:nvSpPr>
      <cdr:spPr>
        <a:xfrm xmlns:a="http://schemas.openxmlformats.org/drawingml/2006/main">
          <a:off x="7526541" y="1042051"/>
          <a:ext cx="1134859" cy="276795"/>
        </a:xfrm>
        <a:prstGeom xmlns:a="http://schemas.openxmlformats.org/drawingml/2006/main" prst="rect">
          <a:avLst/>
        </a:prstGeom>
        <a:solidFill xmlns:a="http://schemas.openxmlformats.org/drawingml/2006/main">
          <a:srgbClr val="C00000">
            <a:alpha val="50000"/>
          </a:srgbClr>
        </a:solidFill>
      </cdr:spPr>
      <cdr:txBody>
        <a:bodyPr xmlns:a="http://schemas.openxmlformats.org/drawingml/2006/main" vertOverflow="clip" wrap="none" rtlCol="0"/>
        <a:lstStyle xmlns:a="http://schemas.openxmlformats.org/drawingml/2006/main"/>
        <a:p xmlns:a="http://schemas.openxmlformats.org/drawingml/2006/main">
          <a:pPr algn="ctr"/>
          <a:r>
            <a:rPr lang="en-US" sz="1100"/>
            <a:t>Strong Republican</a:t>
          </a:r>
        </a:p>
      </cdr:txBody>
    </cdr:sp>
  </cdr:relSizeAnchor>
  <cdr:relSizeAnchor xmlns:cdr="http://schemas.openxmlformats.org/drawingml/2006/chartDrawing">
    <cdr:from>
      <cdr:x>0.86898</cdr:x>
      <cdr:y>0.29169</cdr:y>
    </cdr:from>
    <cdr:to>
      <cdr:x>1</cdr:x>
      <cdr:y>0.33572</cdr:y>
    </cdr:to>
    <cdr:sp macro="" textlink="">
      <cdr:nvSpPr>
        <cdr:cNvPr id="3" name="TextBox 1"/>
        <cdr:cNvSpPr txBox="1"/>
      </cdr:nvSpPr>
      <cdr:spPr>
        <a:xfrm xmlns:a="http://schemas.openxmlformats.org/drawingml/2006/main">
          <a:off x="7526541" y="1833685"/>
          <a:ext cx="1134859" cy="276795"/>
        </a:xfrm>
        <a:prstGeom xmlns:a="http://schemas.openxmlformats.org/drawingml/2006/main" prst="rect">
          <a:avLst/>
        </a:prstGeom>
        <a:solidFill xmlns:a="http://schemas.openxmlformats.org/drawingml/2006/main">
          <a:srgbClr val="C0000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Weak Republican</a:t>
          </a:r>
        </a:p>
      </cdr:txBody>
    </cdr:sp>
  </cdr:relSizeAnchor>
  <cdr:relSizeAnchor xmlns:cdr="http://schemas.openxmlformats.org/drawingml/2006/chartDrawing">
    <cdr:from>
      <cdr:x>0.86898</cdr:x>
      <cdr:y>0.43284</cdr:y>
    </cdr:from>
    <cdr:to>
      <cdr:x>1</cdr:x>
      <cdr:y>0.47687</cdr:y>
    </cdr:to>
    <cdr:sp macro="" textlink="">
      <cdr:nvSpPr>
        <cdr:cNvPr id="4" name="TextBox 1"/>
        <cdr:cNvSpPr txBox="1"/>
      </cdr:nvSpPr>
      <cdr:spPr>
        <a:xfrm xmlns:a="http://schemas.openxmlformats.org/drawingml/2006/main">
          <a:off x="7526541" y="2721057"/>
          <a:ext cx="1134859" cy="276795"/>
        </a:xfrm>
        <a:prstGeom xmlns:a="http://schemas.openxmlformats.org/drawingml/2006/main" prst="rect">
          <a:avLst/>
        </a:prstGeom>
        <a:solidFill xmlns:a="http://schemas.openxmlformats.org/drawingml/2006/main">
          <a:srgbClr val="00206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Strong Democract</a:t>
          </a:r>
        </a:p>
      </cdr:txBody>
    </cdr:sp>
  </cdr:relSizeAnchor>
  <cdr:relSizeAnchor xmlns:cdr="http://schemas.openxmlformats.org/drawingml/2006/chartDrawing">
    <cdr:from>
      <cdr:x>0.86898</cdr:x>
      <cdr:y>0.54292</cdr:y>
    </cdr:from>
    <cdr:to>
      <cdr:x>1</cdr:x>
      <cdr:y>0.58695</cdr:y>
    </cdr:to>
    <cdr:sp macro="" textlink="">
      <cdr:nvSpPr>
        <cdr:cNvPr id="5" name="TextBox 1"/>
        <cdr:cNvSpPr txBox="1"/>
      </cdr:nvSpPr>
      <cdr:spPr>
        <a:xfrm xmlns:a="http://schemas.openxmlformats.org/drawingml/2006/main">
          <a:off x="7526541" y="3413044"/>
          <a:ext cx="1134859" cy="276795"/>
        </a:xfrm>
        <a:prstGeom xmlns:a="http://schemas.openxmlformats.org/drawingml/2006/main" prst="rect">
          <a:avLst/>
        </a:prstGeom>
        <a:solidFill xmlns:a="http://schemas.openxmlformats.org/drawingml/2006/main">
          <a:schemeClr val="accent5">
            <a:lumMod val="75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Weak Democract</a:t>
          </a:r>
        </a:p>
      </cdr:txBody>
    </cdr:sp>
  </cdr:relSizeAnchor>
  <cdr:relSizeAnchor xmlns:cdr="http://schemas.openxmlformats.org/drawingml/2006/chartDrawing">
    <cdr:from>
      <cdr:x>0.89871</cdr:x>
      <cdr:y>0.495</cdr:y>
    </cdr:from>
    <cdr:to>
      <cdr:x>1</cdr:x>
      <cdr:y>0.53903</cdr:y>
    </cdr:to>
    <cdr:sp macro="" textlink="">
      <cdr:nvSpPr>
        <cdr:cNvPr id="6" name="TextBox 1"/>
        <cdr:cNvSpPr txBox="1"/>
      </cdr:nvSpPr>
      <cdr:spPr>
        <a:xfrm xmlns:a="http://schemas.openxmlformats.org/drawingml/2006/main">
          <a:off x="7784123" y="3111825"/>
          <a:ext cx="877277" cy="276795"/>
        </a:xfrm>
        <a:prstGeom xmlns:a="http://schemas.openxmlformats.org/drawingml/2006/main" prst="rect">
          <a:avLst/>
        </a:prstGeom>
        <a:solidFill xmlns:a="http://schemas.openxmlformats.org/drawingml/2006/main">
          <a:srgbClr val="FF7C8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Repub/Indep</a:t>
          </a:r>
        </a:p>
      </cdr:txBody>
    </cdr:sp>
  </cdr:relSizeAnchor>
  <cdr:relSizeAnchor xmlns:cdr="http://schemas.openxmlformats.org/drawingml/2006/chartDrawing">
    <cdr:from>
      <cdr:x>0.87507</cdr:x>
      <cdr:y>0.59601</cdr:y>
    </cdr:from>
    <cdr:to>
      <cdr:x>1</cdr:x>
      <cdr:y>0.64004</cdr:y>
    </cdr:to>
    <cdr:sp macro="" textlink="">
      <cdr:nvSpPr>
        <cdr:cNvPr id="7" name="TextBox 1"/>
        <cdr:cNvSpPr txBox="1"/>
      </cdr:nvSpPr>
      <cdr:spPr>
        <a:xfrm xmlns:a="http://schemas.openxmlformats.org/drawingml/2006/main">
          <a:off x="7579295" y="3746826"/>
          <a:ext cx="1082105" cy="276795"/>
        </a:xfrm>
        <a:prstGeom xmlns:a="http://schemas.openxmlformats.org/drawingml/2006/main" prst="rect">
          <a:avLst/>
        </a:prstGeom>
        <a:solidFill xmlns:a="http://schemas.openxmlformats.org/drawingml/2006/main">
          <a:schemeClr val="accent4">
            <a:lumMod val="75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True Independent</a:t>
          </a:r>
        </a:p>
      </cdr:txBody>
    </cdr:sp>
  </cdr:relSizeAnchor>
  <cdr:relSizeAnchor xmlns:cdr="http://schemas.openxmlformats.org/drawingml/2006/chartDrawing">
    <cdr:from>
      <cdr:x>0.89871</cdr:x>
      <cdr:y>0.64652</cdr:y>
    </cdr:from>
    <cdr:to>
      <cdr:x>1</cdr:x>
      <cdr:y>0.69055</cdr:y>
    </cdr:to>
    <cdr:sp macro="" textlink="">
      <cdr:nvSpPr>
        <cdr:cNvPr id="8" name="TextBox 1"/>
        <cdr:cNvSpPr txBox="1"/>
      </cdr:nvSpPr>
      <cdr:spPr>
        <a:xfrm xmlns:a="http://schemas.openxmlformats.org/drawingml/2006/main">
          <a:off x="7784123" y="4064326"/>
          <a:ext cx="877277" cy="276795"/>
        </a:xfrm>
        <a:prstGeom xmlns:a="http://schemas.openxmlformats.org/drawingml/2006/main" prst="rect">
          <a:avLst/>
        </a:prstGeom>
        <a:solidFill xmlns:a="http://schemas.openxmlformats.org/drawingml/2006/main">
          <a:schemeClr val="accent5">
            <a:lumMod val="40000"/>
            <a:lumOff val="60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Dem/Indep</a:t>
          </a:r>
        </a:p>
      </cdr:txBody>
    </cdr:sp>
  </cdr:relSizeAnchor>
  <cdr:relSizeAnchor xmlns:cdr="http://schemas.openxmlformats.org/drawingml/2006/chartDrawing">
    <cdr:from>
      <cdr:x>0.85251</cdr:x>
      <cdr:y>0.19037</cdr:y>
    </cdr:from>
    <cdr:to>
      <cdr:x>0.87037</cdr:x>
      <cdr:y>0.19296</cdr:y>
    </cdr:to>
    <cdr:cxnSp macro="">
      <cdr:nvCxnSpPr>
        <cdr:cNvPr id="10" name="Straight Arrow Connector 9"/>
        <cdr:cNvCxnSpPr/>
      </cdr:nvCxnSpPr>
      <cdr:spPr>
        <a:xfrm xmlns:a="http://schemas.openxmlformats.org/drawingml/2006/main" flipH="1">
          <a:off x="7383910" y="1196731"/>
          <a:ext cx="154680" cy="16282"/>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0.84969</cdr:x>
      <cdr:y>0.31339</cdr:y>
    </cdr:from>
    <cdr:to>
      <cdr:x>0.86473</cdr:x>
      <cdr:y>0.31339</cdr:y>
    </cdr:to>
    <cdr:cxnSp macro="">
      <cdr:nvCxnSpPr>
        <cdr:cNvPr id="12" name="Straight Arrow Connector 11"/>
        <cdr:cNvCxnSpPr/>
      </cdr:nvCxnSpPr>
      <cdr:spPr>
        <a:xfrm xmlns:a="http://schemas.openxmlformats.org/drawingml/2006/main" flipH="1">
          <a:off x="7359487" y="1970128"/>
          <a:ext cx="13025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0.85345</cdr:x>
      <cdr:y>0.47527</cdr:y>
    </cdr:from>
    <cdr:to>
      <cdr:x>0.86849</cdr:x>
      <cdr:y>0.48045</cdr:y>
    </cdr:to>
    <cdr:cxnSp macro="">
      <cdr:nvCxnSpPr>
        <cdr:cNvPr id="14" name="Straight Arrow Connector 13"/>
        <cdr:cNvCxnSpPr/>
      </cdr:nvCxnSpPr>
      <cdr:spPr>
        <a:xfrm xmlns:a="http://schemas.openxmlformats.org/drawingml/2006/main" flipH="1">
          <a:off x="7392051" y="2987756"/>
          <a:ext cx="130257" cy="32565"/>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0.85627</cdr:x>
      <cdr:y>0.50117</cdr:y>
    </cdr:from>
    <cdr:to>
      <cdr:x>0.89292</cdr:x>
      <cdr:y>0.51541</cdr:y>
    </cdr:to>
    <cdr:cxnSp macro="">
      <cdr:nvCxnSpPr>
        <cdr:cNvPr id="16" name="Straight Arrow Connector 15"/>
        <cdr:cNvCxnSpPr/>
      </cdr:nvCxnSpPr>
      <cdr:spPr>
        <a:xfrm xmlns:a="http://schemas.openxmlformats.org/drawingml/2006/main" flipH="1" flipV="1">
          <a:off x="7416474" y="3150577"/>
          <a:ext cx="317500" cy="8955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0.85345</cdr:x>
      <cdr:y>0.55556</cdr:y>
    </cdr:from>
    <cdr:to>
      <cdr:x>0.86567</cdr:x>
      <cdr:y>0.56333</cdr:y>
    </cdr:to>
    <cdr:cxnSp macro="">
      <cdr:nvCxnSpPr>
        <cdr:cNvPr id="18" name="Straight Arrow Connector 17"/>
        <cdr:cNvCxnSpPr/>
      </cdr:nvCxnSpPr>
      <cdr:spPr>
        <a:xfrm xmlns:a="http://schemas.openxmlformats.org/drawingml/2006/main" flipH="1">
          <a:off x="7392051" y="3492500"/>
          <a:ext cx="105834" cy="4884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0.85345</cdr:x>
      <cdr:y>0.62031</cdr:y>
    </cdr:from>
    <cdr:to>
      <cdr:x>0.86943</cdr:x>
      <cdr:y>0.62031</cdr:y>
    </cdr:to>
    <cdr:cxnSp macro="">
      <cdr:nvCxnSpPr>
        <cdr:cNvPr id="20" name="Straight Arrow Connector 19"/>
        <cdr:cNvCxnSpPr/>
      </cdr:nvCxnSpPr>
      <cdr:spPr>
        <a:xfrm xmlns:a="http://schemas.openxmlformats.org/drawingml/2006/main" flipH="1">
          <a:off x="7392051" y="3899551"/>
          <a:ext cx="138398"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0.86097</cdr:x>
      <cdr:y>0.64362</cdr:y>
    </cdr:from>
    <cdr:to>
      <cdr:x>0.88353</cdr:x>
      <cdr:y>0.66693</cdr:y>
    </cdr:to>
    <cdr:cxnSp macro="">
      <cdr:nvCxnSpPr>
        <cdr:cNvPr id="22" name="Straight Arrow Connector 21"/>
        <cdr:cNvCxnSpPr/>
      </cdr:nvCxnSpPr>
      <cdr:spPr>
        <a:xfrm xmlns:a="http://schemas.openxmlformats.org/drawingml/2006/main" flipH="1" flipV="1">
          <a:off x="7457179" y="4046090"/>
          <a:ext cx="195385" cy="14653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0.86898</cdr:x>
      <cdr:y>0.66175</cdr:y>
    </cdr:from>
    <cdr:to>
      <cdr:x>1</cdr:x>
      <cdr:y>0.70578</cdr:y>
    </cdr:to>
    <cdr:sp macro="" textlink="">
      <cdr:nvSpPr>
        <cdr:cNvPr id="2" name="TextBox 1"/>
        <cdr:cNvSpPr txBox="1"/>
      </cdr:nvSpPr>
      <cdr:spPr>
        <a:xfrm xmlns:a="http://schemas.openxmlformats.org/drawingml/2006/main">
          <a:off x="7526583" y="4160063"/>
          <a:ext cx="1134817" cy="276795"/>
        </a:xfrm>
        <a:prstGeom xmlns:a="http://schemas.openxmlformats.org/drawingml/2006/main" prst="rect">
          <a:avLst/>
        </a:prstGeom>
        <a:solidFill xmlns:a="http://schemas.openxmlformats.org/drawingml/2006/main">
          <a:srgbClr val="C00000">
            <a:alpha val="50000"/>
          </a:srgbClr>
        </a:solidFill>
      </cdr:spPr>
      <cdr:txBody>
        <a:bodyPr xmlns:a="http://schemas.openxmlformats.org/drawingml/2006/main" vertOverflow="clip" wrap="none" rtlCol="0"/>
        <a:lstStyle xmlns:a="http://schemas.openxmlformats.org/drawingml/2006/main"/>
        <a:p xmlns:a="http://schemas.openxmlformats.org/drawingml/2006/main">
          <a:pPr algn="ctr"/>
          <a:r>
            <a:rPr lang="en-US" sz="1100"/>
            <a:t>Strong Republican</a:t>
          </a:r>
        </a:p>
      </cdr:txBody>
    </cdr:sp>
  </cdr:relSizeAnchor>
  <cdr:relSizeAnchor xmlns:cdr="http://schemas.openxmlformats.org/drawingml/2006/chartDrawing">
    <cdr:from>
      <cdr:x>0.86898</cdr:x>
      <cdr:y>0.58954</cdr:y>
    </cdr:from>
    <cdr:to>
      <cdr:x>1</cdr:x>
      <cdr:y>0.63357</cdr:y>
    </cdr:to>
    <cdr:sp macro="" textlink="">
      <cdr:nvSpPr>
        <cdr:cNvPr id="3" name="TextBox 1"/>
        <cdr:cNvSpPr txBox="1"/>
      </cdr:nvSpPr>
      <cdr:spPr>
        <a:xfrm xmlns:a="http://schemas.openxmlformats.org/drawingml/2006/main">
          <a:off x="7526583" y="3706145"/>
          <a:ext cx="1134817" cy="276795"/>
        </a:xfrm>
        <a:prstGeom xmlns:a="http://schemas.openxmlformats.org/drawingml/2006/main" prst="rect">
          <a:avLst/>
        </a:prstGeom>
        <a:solidFill xmlns:a="http://schemas.openxmlformats.org/drawingml/2006/main">
          <a:srgbClr val="C0000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Weak Republican</a:t>
          </a:r>
        </a:p>
      </cdr:txBody>
    </cdr:sp>
  </cdr:relSizeAnchor>
  <cdr:relSizeAnchor xmlns:cdr="http://schemas.openxmlformats.org/drawingml/2006/chartDrawing">
    <cdr:from>
      <cdr:x>0.86898</cdr:x>
      <cdr:y>0.22175</cdr:y>
    </cdr:from>
    <cdr:to>
      <cdr:x>1</cdr:x>
      <cdr:y>0.26578</cdr:y>
    </cdr:to>
    <cdr:sp macro="" textlink="">
      <cdr:nvSpPr>
        <cdr:cNvPr id="4" name="TextBox 1"/>
        <cdr:cNvSpPr txBox="1"/>
      </cdr:nvSpPr>
      <cdr:spPr>
        <a:xfrm xmlns:a="http://schemas.openxmlformats.org/drawingml/2006/main">
          <a:off x="7526583" y="1394061"/>
          <a:ext cx="1134817" cy="276794"/>
        </a:xfrm>
        <a:prstGeom xmlns:a="http://schemas.openxmlformats.org/drawingml/2006/main" prst="rect">
          <a:avLst/>
        </a:prstGeom>
        <a:solidFill xmlns:a="http://schemas.openxmlformats.org/drawingml/2006/main">
          <a:srgbClr val="00206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Strong Democract</a:t>
          </a:r>
        </a:p>
      </cdr:txBody>
    </cdr:sp>
  </cdr:relSizeAnchor>
  <cdr:relSizeAnchor xmlns:cdr="http://schemas.openxmlformats.org/drawingml/2006/chartDrawing">
    <cdr:from>
      <cdr:x>0.86898</cdr:x>
      <cdr:y>0.16996</cdr:y>
    </cdr:from>
    <cdr:to>
      <cdr:x>1</cdr:x>
      <cdr:y>0.21399</cdr:y>
    </cdr:to>
    <cdr:sp macro="" textlink="">
      <cdr:nvSpPr>
        <cdr:cNvPr id="5" name="TextBox 1"/>
        <cdr:cNvSpPr txBox="1"/>
      </cdr:nvSpPr>
      <cdr:spPr>
        <a:xfrm xmlns:a="http://schemas.openxmlformats.org/drawingml/2006/main">
          <a:off x="7526583" y="1068451"/>
          <a:ext cx="1134817" cy="276794"/>
        </a:xfrm>
        <a:prstGeom xmlns:a="http://schemas.openxmlformats.org/drawingml/2006/main" prst="rect">
          <a:avLst/>
        </a:prstGeom>
        <a:solidFill xmlns:a="http://schemas.openxmlformats.org/drawingml/2006/main">
          <a:schemeClr val="accent5">
            <a:lumMod val="75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Weak Democract</a:t>
          </a:r>
        </a:p>
      </cdr:txBody>
    </cdr:sp>
  </cdr:relSizeAnchor>
  <cdr:relSizeAnchor xmlns:cdr="http://schemas.openxmlformats.org/drawingml/2006/chartDrawing">
    <cdr:from>
      <cdr:x>0.89871</cdr:x>
      <cdr:y>0.53644</cdr:y>
    </cdr:from>
    <cdr:to>
      <cdr:x>1</cdr:x>
      <cdr:y>0.58047</cdr:y>
    </cdr:to>
    <cdr:sp macro="" textlink="">
      <cdr:nvSpPr>
        <cdr:cNvPr id="6" name="TextBox 1"/>
        <cdr:cNvSpPr txBox="1"/>
      </cdr:nvSpPr>
      <cdr:spPr>
        <a:xfrm xmlns:a="http://schemas.openxmlformats.org/drawingml/2006/main">
          <a:off x="7784087" y="3372331"/>
          <a:ext cx="877313" cy="276794"/>
        </a:xfrm>
        <a:prstGeom xmlns:a="http://schemas.openxmlformats.org/drawingml/2006/main" prst="rect">
          <a:avLst/>
        </a:prstGeom>
        <a:solidFill xmlns:a="http://schemas.openxmlformats.org/drawingml/2006/main">
          <a:srgbClr val="FF7C80">
            <a:alpha val="50000"/>
          </a:srgb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Repub/Indep</a:t>
          </a:r>
        </a:p>
      </cdr:txBody>
    </cdr:sp>
  </cdr:relSizeAnchor>
  <cdr:relSizeAnchor xmlns:cdr="http://schemas.openxmlformats.org/drawingml/2006/chartDrawing">
    <cdr:from>
      <cdr:x>0.87507</cdr:x>
      <cdr:y>0.42636</cdr:y>
    </cdr:from>
    <cdr:to>
      <cdr:x>1</cdr:x>
      <cdr:y>0.47039</cdr:y>
    </cdr:to>
    <cdr:sp macro="" textlink="">
      <cdr:nvSpPr>
        <cdr:cNvPr id="7" name="TextBox 1"/>
        <cdr:cNvSpPr txBox="1"/>
      </cdr:nvSpPr>
      <cdr:spPr>
        <a:xfrm xmlns:a="http://schemas.openxmlformats.org/drawingml/2006/main">
          <a:off x="7579331" y="2680342"/>
          <a:ext cx="1082069" cy="276794"/>
        </a:xfrm>
        <a:prstGeom xmlns:a="http://schemas.openxmlformats.org/drawingml/2006/main" prst="rect">
          <a:avLst/>
        </a:prstGeom>
        <a:solidFill xmlns:a="http://schemas.openxmlformats.org/drawingml/2006/main">
          <a:schemeClr val="accent4">
            <a:lumMod val="75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True Independent</a:t>
          </a:r>
        </a:p>
      </cdr:txBody>
    </cdr:sp>
  </cdr:relSizeAnchor>
  <cdr:relSizeAnchor xmlns:cdr="http://schemas.openxmlformats.org/drawingml/2006/chartDrawing">
    <cdr:from>
      <cdr:x>0.89871</cdr:x>
      <cdr:y>0.28262</cdr:y>
    </cdr:from>
    <cdr:to>
      <cdr:x>1</cdr:x>
      <cdr:y>0.32665</cdr:y>
    </cdr:to>
    <cdr:sp macro="" textlink="">
      <cdr:nvSpPr>
        <cdr:cNvPr id="8" name="TextBox 1"/>
        <cdr:cNvSpPr txBox="1"/>
      </cdr:nvSpPr>
      <cdr:spPr>
        <a:xfrm xmlns:a="http://schemas.openxmlformats.org/drawingml/2006/main">
          <a:off x="7784087" y="1776720"/>
          <a:ext cx="877313" cy="276795"/>
        </a:xfrm>
        <a:prstGeom xmlns:a="http://schemas.openxmlformats.org/drawingml/2006/main" prst="rect">
          <a:avLst/>
        </a:prstGeom>
        <a:solidFill xmlns:a="http://schemas.openxmlformats.org/drawingml/2006/main">
          <a:schemeClr val="accent5">
            <a:lumMod val="40000"/>
            <a:lumOff val="60000"/>
            <a:alpha val="50000"/>
          </a:schemeClr>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t>Dem/Indep</a:t>
          </a:r>
        </a:p>
      </cdr:txBody>
    </cdr:sp>
  </cdr:relSizeAnchor>
  <cdr:relSizeAnchor xmlns:cdr="http://schemas.openxmlformats.org/drawingml/2006/chartDrawing">
    <cdr:from>
      <cdr:x>0.85251</cdr:x>
      <cdr:y>0.19037</cdr:y>
    </cdr:from>
    <cdr:to>
      <cdr:x>0.87037</cdr:x>
      <cdr:y>0.19296</cdr:y>
    </cdr:to>
    <cdr:cxnSp macro="">
      <cdr:nvCxnSpPr>
        <cdr:cNvPr id="10" name="Straight Arrow Connector 9"/>
        <cdr:cNvCxnSpPr/>
      </cdr:nvCxnSpPr>
      <cdr:spPr>
        <a:xfrm xmlns:a="http://schemas.openxmlformats.org/drawingml/2006/main" flipH="1">
          <a:off x="7383910" y="1196731"/>
          <a:ext cx="154680" cy="16282"/>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0.85251</cdr:x>
      <cdr:y>0.30303</cdr:y>
    </cdr:from>
    <cdr:to>
      <cdr:x>0.89292</cdr:x>
      <cdr:y>0.30433</cdr:y>
    </cdr:to>
    <cdr:cxnSp macro="">
      <cdr:nvCxnSpPr>
        <cdr:cNvPr id="12" name="Straight Arrow Connector 11"/>
        <cdr:cNvCxnSpPr/>
      </cdr:nvCxnSpPr>
      <cdr:spPr>
        <a:xfrm xmlns:a="http://schemas.openxmlformats.org/drawingml/2006/main" flipH="1" flipV="1">
          <a:off x="7383929" y="1904998"/>
          <a:ext cx="350045" cy="8143"/>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0.84781</cdr:x>
      <cdr:y>0.20979</cdr:y>
    </cdr:from>
    <cdr:to>
      <cdr:x>0.86379</cdr:x>
      <cdr:y>0.23051</cdr:y>
    </cdr:to>
    <cdr:cxnSp macro="">
      <cdr:nvCxnSpPr>
        <cdr:cNvPr id="14" name="Straight Arrow Connector 13"/>
        <cdr:cNvCxnSpPr/>
      </cdr:nvCxnSpPr>
      <cdr:spPr>
        <a:xfrm xmlns:a="http://schemas.openxmlformats.org/drawingml/2006/main" flipH="1" flipV="1">
          <a:off x="7343205" y="1318846"/>
          <a:ext cx="138430" cy="130285"/>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0.85627</cdr:x>
      <cdr:y>0.55685</cdr:y>
    </cdr:from>
    <cdr:to>
      <cdr:x>0.89292</cdr:x>
      <cdr:y>0.55815</cdr:y>
    </cdr:to>
    <cdr:cxnSp macro="">
      <cdr:nvCxnSpPr>
        <cdr:cNvPr id="16" name="Straight Arrow Connector 15"/>
        <cdr:cNvCxnSpPr/>
      </cdr:nvCxnSpPr>
      <cdr:spPr>
        <a:xfrm xmlns:a="http://schemas.openxmlformats.org/drawingml/2006/main" flipH="1">
          <a:off x="7416497" y="3500641"/>
          <a:ext cx="317477" cy="8169"/>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0.85533</cdr:x>
      <cdr:y>0.60736</cdr:y>
    </cdr:from>
    <cdr:to>
      <cdr:x>0.87037</cdr:x>
      <cdr:y>0.60865</cdr:y>
    </cdr:to>
    <cdr:cxnSp macro="">
      <cdr:nvCxnSpPr>
        <cdr:cNvPr id="18" name="Straight Arrow Connector 17"/>
        <cdr:cNvCxnSpPr/>
      </cdr:nvCxnSpPr>
      <cdr:spPr>
        <a:xfrm xmlns:a="http://schemas.openxmlformats.org/drawingml/2006/main" flipH="1">
          <a:off x="7408333" y="3818169"/>
          <a:ext cx="130287" cy="8113"/>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0.85345</cdr:x>
      <cdr:y>0.45066</cdr:y>
    </cdr:from>
    <cdr:to>
      <cdr:x>0.86943</cdr:x>
      <cdr:y>0.45066</cdr:y>
    </cdr:to>
    <cdr:cxnSp macro="">
      <cdr:nvCxnSpPr>
        <cdr:cNvPr id="20" name="Straight Arrow Connector 19"/>
        <cdr:cNvCxnSpPr/>
      </cdr:nvCxnSpPr>
      <cdr:spPr>
        <a:xfrm xmlns:a="http://schemas.openxmlformats.org/drawingml/2006/main" flipH="1">
          <a:off x="7392072" y="2833104"/>
          <a:ext cx="138409"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0.85063</cdr:x>
      <cdr:y>0.63455</cdr:y>
    </cdr:from>
    <cdr:to>
      <cdr:x>0.87319</cdr:x>
      <cdr:y>0.65786</cdr:y>
    </cdr:to>
    <cdr:cxnSp macro="">
      <cdr:nvCxnSpPr>
        <cdr:cNvPr id="22" name="Straight Arrow Connector 21"/>
        <cdr:cNvCxnSpPr/>
      </cdr:nvCxnSpPr>
      <cdr:spPr>
        <a:xfrm xmlns:a="http://schemas.openxmlformats.org/drawingml/2006/main" flipH="1" flipV="1">
          <a:off x="7367654" y="3989130"/>
          <a:ext cx="195401" cy="14653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89C6FC-8A67-C64C-9EA5-49B4961C6E59}" type="datetimeFigureOut">
              <a:rPr lang="en-US" smtClean="0"/>
              <a:t>5/23/2016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7C00B-65B1-9946-9668-88DFE5795B79}" type="slidenum">
              <a:rPr lang="en-US" smtClean="0"/>
              <a:t>‹#›</a:t>
            </a:fld>
            <a:endParaRPr lang="en-US"/>
          </a:p>
        </p:txBody>
      </p:sp>
    </p:spTree>
    <p:extLst>
      <p:ext uri="{BB962C8B-B14F-4D97-AF65-F5344CB8AC3E}">
        <p14:creationId xmlns:p14="http://schemas.microsoft.com/office/powerpoint/2010/main" val="10794975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7F38E-372D-374F-949A-93BAFE2E2E4B}" type="datetimeFigureOut">
              <a:rPr lang="en-US" smtClean="0"/>
              <a:t>5/23/2016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29B32-A8E4-E843-A3A3-85B818FB9B9F}" type="slidenum">
              <a:rPr lang="en-US" smtClean="0"/>
              <a:t>‹#›</a:t>
            </a:fld>
            <a:endParaRPr lang="en-US"/>
          </a:p>
        </p:txBody>
      </p:sp>
    </p:spTree>
    <p:extLst>
      <p:ext uri="{BB962C8B-B14F-4D97-AF65-F5344CB8AC3E}">
        <p14:creationId xmlns:p14="http://schemas.microsoft.com/office/powerpoint/2010/main" val="1494016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a:defRPr>
            </a:lvl1pPr>
          </a:lstStyle>
          <a:p>
            <a:fld id="{DD5C28A2-967B-2A44-B1CA-1A3CE16A83A1}" type="datetime1">
              <a:rPr lang="en-US" smtClean="0"/>
              <a:t>5/23/2016</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1654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7348"/>
            <a:ext cx="8229600" cy="11430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D93A4-F5F5-1A4C-98E5-64ED191D6F0C}" type="datetime1">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399835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734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CF7C65-BF86-8743-B8F9-31C714769B4E}" type="datetime1">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200738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6734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2782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86127"/>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2782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86127"/>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941553-22F8-294C-A5EA-DFE177D072CA}" type="datetime1">
              <a:rPr lang="en-US" smtClean="0"/>
              <a:t>5/23/2016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38529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375031"/>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53708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0C0AF-4645-1245-A2A8-80FE4C463D94}" type="datetime1">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270976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D257F3-5645-B540-AEF5-75249652EE33}" type="datetime1">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058248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58077"/>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65189-E7F6-4940-83A1-D08C7666959D}" type="datetime1">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203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721CD1-3A45-484A-A21D-596ED07CB159}" type="datetime1">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3797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422CA4-8B1F-D747-BE17-745FD6ABE306}" type="datetimeFigureOut">
              <a:rPr lang="en-US" smtClean="0"/>
              <a:t>5/23/2016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62983-B470-4C49-B42C-3ED27C660298}" type="slidenum">
              <a:rPr lang="en-US" smtClean="0"/>
              <a:t>‹#›</a:t>
            </a:fld>
            <a:endParaRPr lang="en-US"/>
          </a:p>
        </p:txBody>
      </p:sp>
    </p:spTree>
    <p:extLst>
      <p:ext uri="{BB962C8B-B14F-4D97-AF65-F5344CB8AC3E}">
        <p14:creationId xmlns:p14="http://schemas.microsoft.com/office/powerpoint/2010/main" val="91792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A1A08D25-AB20-A344-A108-3A8DA3FC0496}" type="datetime1">
              <a:rPr lang="en-US" smtClean="0"/>
              <a:t>5/23/2016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559970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5" r:id="rId4"/>
    <p:sldLayoutId id="2147483668" r:id="rId5"/>
    <p:sldLayoutId id="2147483669" r:id="rId6"/>
    <p:sldLayoutId id="2147483670" r:id="rId7"/>
    <p:sldLayoutId id="2147483671" r:id="rId8"/>
    <p:sldLayoutId id="2147483672" r:id="rId9"/>
  </p:sldLayoutIdLst>
  <p:hf hd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Predictable Elections, Ideological Constraint, and Stability in the 21st Century</a:t>
            </a:r>
          </a:p>
        </p:txBody>
      </p:sp>
      <p:sp>
        <p:nvSpPr>
          <p:cNvPr id="3" name="Subtitle 2"/>
          <p:cNvSpPr>
            <a:spLocks noGrp="1"/>
          </p:cNvSpPr>
          <p:nvPr>
            <p:ph type="subTitle" idx="1"/>
          </p:nvPr>
        </p:nvSpPr>
        <p:spPr>
          <a:xfrm>
            <a:off x="1371600" y="4259066"/>
            <a:ext cx="6400800" cy="1752600"/>
          </a:xfrm>
        </p:spPr>
        <p:txBody>
          <a:bodyPr/>
          <a:lstStyle/>
          <a:p>
            <a:r>
              <a:rPr lang="en-US" dirty="0">
                <a:solidFill>
                  <a:schemeClr val="tx1"/>
                </a:solidFill>
              </a:rPr>
              <a:t>Jonathan R. Cervas</a:t>
            </a:r>
          </a:p>
          <a:p>
            <a:r>
              <a:rPr lang="en-US" sz="2400" i="1" dirty="0"/>
              <a:t>University of California Irvine</a:t>
            </a:r>
          </a:p>
        </p:txBody>
      </p:sp>
      <p:sp>
        <p:nvSpPr>
          <p:cNvPr id="5" name="Footer Placeholder 4"/>
          <p:cNvSpPr>
            <a:spLocks noGrp="1"/>
          </p:cNvSpPr>
          <p:nvPr>
            <p:ph type="ftr" sz="quarter" idx="11"/>
          </p:nvPr>
        </p:nvSpPr>
        <p:spPr>
          <a:xfrm>
            <a:off x="1970473" y="5433075"/>
            <a:ext cx="5203054" cy="365125"/>
          </a:xfrm>
        </p:spPr>
        <p:txBody>
          <a:bodyPr/>
          <a:lstStyle/>
          <a:p>
            <a:r>
              <a:rPr lang="en-US" dirty="0"/>
              <a:t>Prepared for PS259 Aggregate Survey and Electoral Data Analysis, Professor Gary Jacobson at the University of California San Diego</a:t>
            </a:r>
          </a:p>
        </p:txBody>
      </p:sp>
      <p:sp>
        <p:nvSpPr>
          <p:cNvPr id="7" name="Slide Number Placeholder 6"/>
          <p:cNvSpPr>
            <a:spLocks noGrp="1"/>
          </p:cNvSpPr>
          <p:nvPr>
            <p:ph type="sldNum" sz="quarter" idx="12"/>
          </p:nvPr>
        </p:nvSpPr>
        <p:spPr/>
        <p:txBody>
          <a:bodyPr/>
          <a:lstStyle/>
          <a:p>
            <a:fld id="{EC2C992D-A3D2-C54B-923A-3B2BDA9E719C}" type="slidenum">
              <a:rPr lang="en-US" smtClean="0"/>
              <a:pPr/>
              <a:t>1</a:t>
            </a:fld>
            <a:endParaRPr lang="en-US" dirty="0"/>
          </a:p>
        </p:txBody>
      </p:sp>
    </p:spTree>
    <p:extLst>
      <p:ext uri="{BB962C8B-B14F-4D97-AF65-F5344CB8AC3E}">
        <p14:creationId xmlns:p14="http://schemas.microsoft.com/office/powerpoint/2010/main" val="136332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Ideological Sorting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10</a:t>
            </a:fld>
            <a:endParaRPr lang="en-US"/>
          </a:p>
        </p:txBody>
      </p:sp>
      <p:pic>
        <p:nvPicPr>
          <p:cNvPr id="11" name="Content Placeholder 10"/>
          <p:cNvPicPr>
            <a:picLocks noGrp="1" noChangeAspect="1"/>
          </p:cNvPicPr>
          <p:nvPr>
            <p:ph idx="1"/>
          </p:nvPr>
        </p:nvPicPr>
        <p:blipFill>
          <a:blip r:embed="rId2"/>
          <a:stretch>
            <a:fillRect/>
          </a:stretch>
        </p:blipFill>
        <p:spPr>
          <a:xfrm>
            <a:off x="1100711" y="1600200"/>
            <a:ext cx="6942577" cy="4525963"/>
          </a:xfrm>
        </p:spPr>
      </p:pic>
    </p:spTree>
    <p:extLst>
      <p:ext uri="{BB962C8B-B14F-4D97-AF65-F5344CB8AC3E}">
        <p14:creationId xmlns:p14="http://schemas.microsoft.com/office/powerpoint/2010/main" val="3735057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Voting for Democratic Presidential Candidate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11</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91363356"/>
              </p:ext>
            </p:extLst>
          </p:nvPr>
        </p:nvGraphicFramePr>
        <p:xfrm>
          <a:off x="457200" y="1784412"/>
          <a:ext cx="8229600" cy="5073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6170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Proportion of Strong Democrats Who Vote Republican in Presidential Election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12</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1835845"/>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106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Probability of Voting for Democratic Presidential Candidate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13</a:t>
            </a:fld>
            <a:endParaRPr lang="en-US"/>
          </a:p>
        </p:txBody>
      </p:sp>
      <p:pic>
        <p:nvPicPr>
          <p:cNvPr id="8" name="Content Placeholder 7"/>
          <p:cNvPicPr>
            <a:picLocks noGrp="1" noChangeAspect="1"/>
          </p:cNvPicPr>
          <p:nvPr>
            <p:ph idx="1"/>
          </p:nvPr>
        </p:nvPicPr>
        <p:blipFill>
          <a:blip r:embed="rId2"/>
          <a:stretch>
            <a:fillRect/>
          </a:stretch>
        </p:blipFill>
        <p:spPr>
          <a:xfrm>
            <a:off x="1327425" y="1990584"/>
            <a:ext cx="6489149" cy="3745195"/>
          </a:xfrm>
          <a:prstGeom prst="rect">
            <a:avLst/>
          </a:prstGeom>
        </p:spPr>
      </p:pic>
    </p:spTree>
    <p:extLst>
      <p:ext uri="{BB962C8B-B14F-4D97-AF65-F5344CB8AC3E}">
        <p14:creationId xmlns:p14="http://schemas.microsoft.com/office/powerpoint/2010/main" val="3846393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Probability of Voting for </a:t>
            </a:r>
            <a:r>
              <a:rPr lang="en-US" sz="4000" dirty="0" err="1"/>
              <a:t>Rpublican</a:t>
            </a:r>
            <a:r>
              <a:rPr lang="en-US" sz="4000" dirty="0"/>
              <a:t> Presidential Candidate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14</a:t>
            </a:fld>
            <a:endParaRPr lang="en-US"/>
          </a:p>
        </p:txBody>
      </p:sp>
      <p:pic>
        <p:nvPicPr>
          <p:cNvPr id="7" name="Content Placeholder 6"/>
          <p:cNvPicPr>
            <a:picLocks noGrp="1" noChangeAspect="1"/>
          </p:cNvPicPr>
          <p:nvPr>
            <p:ph idx="1"/>
          </p:nvPr>
        </p:nvPicPr>
        <p:blipFill>
          <a:blip r:embed="rId2"/>
          <a:stretch>
            <a:fillRect/>
          </a:stretch>
        </p:blipFill>
        <p:spPr>
          <a:xfrm>
            <a:off x="1327425" y="1990584"/>
            <a:ext cx="6489149" cy="3745195"/>
          </a:xfrm>
          <a:prstGeom prst="rect">
            <a:avLst/>
          </a:prstGeom>
        </p:spPr>
      </p:pic>
    </p:spTree>
    <p:extLst>
      <p:ext uri="{BB962C8B-B14F-4D97-AF65-F5344CB8AC3E}">
        <p14:creationId xmlns:p14="http://schemas.microsoft.com/office/powerpoint/2010/main" val="3992906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EB5B64-243B-AC41-AF55-A7B0E9BF081F}" type="slidenum">
              <a:rPr lang="en-US" smtClean="0"/>
              <a:t>15</a:t>
            </a:fld>
            <a:endParaRPr lang="en-US"/>
          </a:p>
        </p:txBody>
      </p:sp>
      <p:graphicFrame>
        <p:nvGraphicFramePr>
          <p:cNvPr id="6" name="Chart 5"/>
          <p:cNvGraphicFramePr>
            <a:graphicFrameLocks noGrp="1"/>
          </p:cNvGraphicFramePr>
          <p:nvPr>
            <p:extLst>
              <p:ext uri="{D42A27DB-BD31-4B8C-83A1-F6EECF244321}">
                <p14:modId xmlns:p14="http://schemas.microsoft.com/office/powerpoint/2010/main" val="3218091605"/>
              </p:ext>
            </p:extLst>
          </p:nvPr>
        </p:nvGraphicFramePr>
        <p:xfrm>
          <a:off x="240974" y="428462"/>
          <a:ext cx="8662051" cy="6293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668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EB5B64-243B-AC41-AF55-A7B0E9BF081F}" type="slidenum">
              <a:rPr lang="en-US" smtClean="0"/>
              <a:t>16</a:t>
            </a:fld>
            <a:endParaRPr lang="en-US"/>
          </a:p>
        </p:txBody>
      </p:sp>
      <p:graphicFrame>
        <p:nvGraphicFramePr>
          <p:cNvPr id="4" name="Chart 3"/>
          <p:cNvGraphicFramePr>
            <a:graphicFrameLocks noGrp="1"/>
          </p:cNvGraphicFramePr>
          <p:nvPr>
            <p:extLst>
              <p:ext uri="{D42A27DB-BD31-4B8C-83A1-F6EECF244321}">
                <p14:modId xmlns:p14="http://schemas.microsoft.com/office/powerpoint/2010/main" val="23467378"/>
              </p:ext>
            </p:extLst>
          </p:nvPr>
        </p:nvGraphicFramePr>
        <p:xfrm>
          <a:off x="240974" y="428462"/>
          <a:ext cx="8662051" cy="6293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286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Split-ticket Voting?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17</a:t>
            </a:fld>
            <a:endParaRPr lang="en-US"/>
          </a:p>
        </p:txBody>
      </p:sp>
      <p:pic>
        <p:nvPicPr>
          <p:cNvPr id="9" name="Content Placeholder 8"/>
          <p:cNvPicPr>
            <a:picLocks noGrp="1" noChangeAspect="1"/>
          </p:cNvPicPr>
          <p:nvPr>
            <p:ph idx="1"/>
          </p:nvPr>
        </p:nvPicPr>
        <p:blipFill>
          <a:blip r:embed="rId2"/>
          <a:stretch>
            <a:fillRect/>
          </a:stretch>
        </p:blipFill>
        <p:spPr>
          <a:xfrm>
            <a:off x="1327425" y="1990584"/>
            <a:ext cx="6489149" cy="3745195"/>
          </a:xfrm>
          <a:prstGeom prst="rect">
            <a:avLst/>
          </a:prstGeom>
        </p:spPr>
      </p:pic>
    </p:spTree>
    <p:extLst>
      <p:ext uri="{BB962C8B-B14F-4D97-AF65-F5344CB8AC3E}">
        <p14:creationId xmlns:p14="http://schemas.microsoft.com/office/powerpoint/2010/main" val="151098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Macro-Level</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18</a:t>
            </a:fld>
            <a:endParaRPr lang="en-US"/>
          </a:p>
        </p:txBody>
      </p:sp>
    </p:spTree>
    <p:extLst>
      <p:ext uri="{BB962C8B-B14F-4D97-AF65-F5344CB8AC3E}">
        <p14:creationId xmlns:p14="http://schemas.microsoft.com/office/powerpoint/2010/main" val="395670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92458" y="443785"/>
            <a:ext cx="7887810" cy="6095127"/>
          </a:xfrm>
        </p:spPr>
      </p:pic>
      <p:sp>
        <p:nvSpPr>
          <p:cNvPr id="4" name="Footer Placeholder 3"/>
          <p:cNvSpPr>
            <a:spLocks noGrp="1"/>
          </p:cNvSpPr>
          <p:nvPr>
            <p:ph type="ftr" sz="quarter" idx="11"/>
          </p:nvPr>
        </p:nvSpPr>
        <p:spPr/>
        <p:txBody>
          <a:bodyPr/>
          <a:lstStyle/>
          <a:p>
            <a:r>
              <a:rPr lang="en-US" dirty="0"/>
              <a:t>Democratic Share of Two-Party Vote</a:t>
            </a:r>
          </a:p>
        </p:txBody>
      </p:sp>
      <p:sp>
        <p:nvSpPr>
          <p:cNvPr id="5" name="Slide Number Placeholder 4"/>
          <p:cNvSpPr>
            <a:spLocks noGrp="1"/>
          </p:cNvSpPr>
          <p:nvPr>
            <p:ph type="sldNum" sz="quarter" idx="12"/>
          </p:nvPr>
        </p:nvSpPr>
        <p:spPr/>
        <p:txBody>
          <a:bodyPr/>
          <a:lstStyle/>
          <a:p>
            <a:fld id="{C5EB5B64-243B-AC41-AF55-A7B0E9BF081F}" type="slidenum">
              <a:rPr lang="en-US" smtClean="0"/>
              <a:t>19</a:t>
            </a:fld>
            <a:endParaRPr lang="en-US"/>
          </a:p>
        </p:txBody>
      </p:sp>
    </p:spTree>
    <p:extLst>
      <p:ext uri="{BB962C8B-B14F-4D97-AF65-F5344CB8AC3E}">
        <p14:creationId xmlns:p14="http://schemas.microsoft.com/office/powerpoint/2010/main" val="2678117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Puzzle</a:t>
            </a:r>
          </a:p>
        </p:txBody>
      </p:sp>
      <p:sp>
        <p:nvSpPr>
          <p:cNvPr id="3" name="Content Placeholder 2"/>
          <p:cNvSpPr>
            <a:spLocks noGrp="1"/>
          </p:cNvSpPr>
          <p:nvPr>
            <p:ph idx="1"/>
          </p:nvPr>
        </p:nvSpPr>
        <p:spPr/>
        <p:txBody>
          <a:bodyPr/>
          <a:lstStyle/>
          <a:p>
            <a:r>
              <a:rPr lang="en-US" dirty="0"/>
              <a:t>Pundits, politicians, and consultants sell us on the idea that American Presidential Elections are competitive</a:t>
            </a:r>
          </a:p>
          <a:p>
            <a:r>
              <a:rPr lang="en-US" dirty="0"/>
              <a:t>Independents and weak partisans have increased at the expense of strong partisans</a:t>
            </a:r>
          </a:p>
          <a:p>
            <a:r>
              <a:rPr lang="en-US" dirty="0"/>
              <a:t>I will show evidence that Presidential elections are more stable and predictable now than in previous decades despite this.</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2</a:t>
            </a:fld>
            <a:endParaRPr lang="en-US"/>
          </a:p>
        </p:txBody>
      </p:sp>
    </p:spTree>
    <p:extLst>
      <p:ext uri="{BB962C8B-B14F-4D97-AF65-F5344CB8AC3E}">
        <p14:creationId xmlns:p14="http://schemas.microsoft.com/office/powerpoint/2010/main" val="701054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2069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36758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6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28573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6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6444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7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037574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7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15846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047592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572157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8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544584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9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07369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r>
              <a:rPr lang="en-US" dirty="0"/>
              <a:t>Are presidential elections more stable now than they were in the past?</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3</a:t>
            </a:fld>
            <a:endParaRPr lang="en-US"/>
          </a:p>
        </p:txBody>
      </p:sp>
    </p:spTree>
    <p:extLst>
      <p:ext uri="{BB962C8B-B14F-4D97-AF65-F5344CB8AC3E}">
        <p14:creationId xmlns:p14="http://schemas.microsoft.com/office/powerpoint/2010/main" val="62964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50652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832552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263518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0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578469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05124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1978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13914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2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768607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528005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3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20566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Micro-Level</a:t>
            </a:r>
          </a:p>
        </p:txBody>
      </p:sp>
      <p:sp>
        <p:nvSpPr>
          <p:cNvPr id="3" name="Content Placeholder 2"/>
          <p:cNvSpPr>
            <a:spLocks noGrp="1"/>
          </p:cNvSpPr>
          <p:nvPr>
            <p:ph idx="1"/>
          </p:nvPr>
        </p:nvSpPr>
        <p:spPr/>
        <p:txBody>
          <a:bodyPr/>
          <a:lstStyle/>
          <a:p>
            <a:r>
              <a:rPr lang="en-US" dirty="0"/>
              <a:t>In the 1960s, researchers found voters to hold inconsistent policy preferences and lacked ideological constraint.</a:t>
            </a:r>
          </a:p>
          <a:p>
            <a:r>
              <a:rPr lang="en-US" dirty="0"/>
              <a:t>More recent research determined that Americans now have more consistent ideologies, and that many of the inconsistencies in the early studies were a result of measurement error.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4</a:t>
            </a:fld>
            <a:endParaRPr lang="en-US"/>
          </a:p>
        </p:txBody>
      </p:sp>
    </p:spTree>
    <p:extLst>
      <p:ext uri="{BB962C8B-B14F-4D97-AF65-F5344CB8AC3E}">
        <p14:creationId xmlns:p14="http://schemas.microsoft.com/office/powerpoint/2010/main" val="499267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3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690624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414999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4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154055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4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614211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5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345127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4278149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008429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6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37204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6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137446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7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7525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Macro-Level</a:t>
            </a:r>
          </a:p>
        </p:txBody>
      </p:sp>
      <p:sp>
        <p:nvSpPr>
          <p:cNvPr id="3" name="Content Placeholder 2"/>
          <p:cNvSpPr>
            <a:spLocks noGrp="1"/>
          </p:cNvSpPr>
          <p:nvPr>
            <p:ph idx="1"/>
          </p:nvPr>
        </p:nvSpPr>
        <p:spPr/>
        <p:txBody>
          <a:bodyPr/>
          <a:lstStyle/>
          <a:p>
            <a:r>
              <a:rPr lang="en-US" dirty="0"/>
              <a:t>Geographic regions have become more reliably partisan</a:t>
            </a:r>
          </a:p>
          <a:p>
            <a:r>
              <a:rPr lang="en-US" dirty="0"/>
              <a:t>States like California no longer swing from election to election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5</a:t>
            </a:fld>
            <a:endParaRPr lang="en-US"/>
          </a:p>
        </p:txBody>
      </p:sp>
    </p:spTree>
    <p:extLst>
      <p:ext uri="{BB962C8B-B14F-4D97-AF65-F5344CB8AC3E}">
        <p14:creationId xmlns:p14="http://schemas.microsoft.com/office/powerpoint/2010/main" val="4170561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7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548207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387882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808700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8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4252337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9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840863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381416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804462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754630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0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223800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extLst>
      <p:ext uri="{BB962C8B-B14F-4D97-AF65-F5344CB8AC3E}">
        <p14:creationId xmlns:p14="http://schemas.microsoft.com/office/powerpoint/2010/main" val="112372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Story</a:t>
            </a:r>
          </a:p>
        </p:txBody>
      </p:sp>
      <p:sp>
        <p:nvSpPr>
          <p:cNvPr id="3" name="Content Placeholder 2"/>
          <p:cNvSpPr>
            <a:spLocks noGrp="1"/>
          </p:cNvSpPr>
          <p:nvPr>
            <p:ph idx="1"/>
          </p:nvPr>
        </p:nvSpPr>
        <p:spPr/>
        <p:txBody>
          <a:bodyPr/>
          <a:lstStyle/>
          <a:p>
            <a:r>
              <a:rPr lang="en-US" dirty="0"/>
              <a:t>Although the evidence presented here can’t show the cause of stable elections, sorting of both ideologies in the parties and people around the country can explain why the electorate appears to be polarized.</a:t>
            </a:r>
          </a:p>
          <a:p>
            <a:r>
              <a:rPr lang="en-US" dirty="0"/>
              <a:t>It can also help show why Election outcomes are more predictable.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6</a:t>
            </a:fld>
            <a:endParaRPr lang="en-US"/>
          </a:p>
        </p:txBody>
      </p:sp>
    </p:spTree>
    <p:extLst>
      <p:ext uri="{BB962C8B-B14F-4D97-AF65-F5344CB8AC3E}">
        <p14:creationId xmlns:p14="http://schemas.microsoft.com/office/powerpoint/2010/main" val="3131832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BF962983-B470-4C49-B42C-3ED27C660298}" type="slidenum">
              <a:rPr lang="en-US" smtClean="0"/>
              <a:t>60</a:t>
            </a:fld>
            <a:endParaRPr lang="en-US"/>
          </a:p>
        </p:txBody>
      </p:sp>
      <p:graphicFrame>
        <p:nvGraphicFramePr>
          <p:cNvPr id="4" name="Chart 3"/>
          <p:cNvGraphicFramePr>
            <a:graphicFrameLocks noGrp="1"/>
          </p:cNvGraphicFramePr>
          <p:nvPr>
            <p:extLst>
              <p:ext uri="{D42A27DB-BD31-4B8C-83A1-F6EECF244321}">
                <p14:modId xmlns:p14="http://schemas.microsoft.com/office/powerpoint/2010/main" val="940808871"/>
              </p:ext>
            </p:extLst>
          </p:nvPr>
        </p:nvGraphicFramePr>
        <p:xfrm>
          <a:off x="240974" y="564987"/>
          <a:ext cx="8662051" cy="6293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2511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BF962983-B470-4C49-B42C-3ED27C660298}" type="slidenum">
              <a:rPr lang="en-US" smtClean="0"/>
              <a:t>61</a:t>
            </a:fld>
            <a:endParaRPr lang="en-US"/>
          </a:p>
        </p:txBody>
      </p:sp>
      <p:graphicFrame>
        <p:nvGraphicFramePr>
          <p:cNvPr id="4" name="Chart 3"/>
          <p:cNvGraphicFramePr>
            <a:graphicFrameLocks noGrp="1"/>
          </p:cNvGraphicFramePr>
          <p:nvPr>
            <p:extLst>
              <p:ext uri="{D42A27DB-BD31-4B8C-83A1-F6EECF244321}">
                <p14:modId xmlns:p14="http://schemas.microsoft.com/office/powerpoint/2010/main" val="3030452640"/>
              </p:ext>
            </p:extLst>
          </p:nvPr>
        </p:nvGraphicFramePr>
        <p:xfrm>
          <a:off x="240974" y="488272"/>
          <a:ext cx="8662051" cy="60872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369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Conclusions</a:t>
            </a:r>
          </a:p>
        </p:txBody>
      </p:sp>
      <p:sp>
        <p:nvSpPr>
          <p:cNvPr id="5" name="Content Placeholder 4"/>
          <p:cNvSpPr>
            <a:spLocks noGrp="1"/>
          </p:cNvSpPr>
          <p:nvPr>
            <p:ph idx="1"/>
          </p:nvPr>
        </p:nvSpPr>
        <p:spPr/>
        <p:txBody>
          <a:bodyPr/>
          <a:lstStyle/>
          <a:p>
            <a:r>
              <a:rPr lang="en-US" dirty="0"/>
              <a:t>Partisans (including weak partisans) are more likely to vote for their party’s candidate for president.</a:t>
            </a:r>
          </a:p>
          <a:p>
            <a:r>
              <a:rPr lang="en-US" dirty="0"/>
              <a:t>Parties have helped to sort ideology and partisanship, leading to less split ticket voting.</a:t>
            </a:r>
          </a:p>
          <a:p>
            <a:r>
              <a:rPr lang="en-US" dirty="0"/>
              <a:t>Geographic sorting has lead to strong partisan states, which then lead to more stable and predictable elections.</a:t>
            </a:r>
          </a:p>
        </p:txBody>
      </p: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BF962983-B470-4C49-B42C-3ED27C660298}" type="slidenum">
              <a:rPr lang="en-US" smtClean="0"/>
              <a:t>62</a:t>
            </a:fld>
            <a:endParaRPr lang="en-US"/>
          </a:p>
        </p:txBody>
      </p:sp>
    </p:spTree>
    <p:extLst>
      <p:ext uri="{BB962C8B-B14F-4D97-AF65-F5344CB8AC3E}">
        <p14:creationId xmlns:p14="http://schemas.microsoft.com/office/powerpoint/2010/main" val="550931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643436" y="1600200"/>
            <a:ext cx="5857128" cy="4525963"/>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63</a:t>
            </a:fld>
            <a:endParaRPr lang="en-US"/>
          </a:p>
        </p:txBody>
      </p:sp>
    </p:spTree>
    <p:extLst>
      <p:ext uri="{BB962C8B-B14F-4D97-AF65-F5344CB8AC3E}">
        <p14:creationId xmlns:p14="http://schemas.microsoft.com/office/powerpoint/2010/main" val="93320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Micro-Level</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B5B64-243B-AC41-AF55-A7B0E9BF081F}" type="slidenum">
              <a:rPr lang="en-US" smtClean="0"/>
              <a:t>7</a:t>
            </a:fld>
            <a:endParaRPr lang="en-US"/>
          </a:p>
        </p:txBody>
      </p:sp>
    </p:spTree>
    <p:extLst>
      <p:ext uri="{BB962C8B-B14F-4D97-AF65-F5344CB8AC3E}">
        <p14:creationId xmlns:p14="http://schemas.microsoft.com/office/powerpoint/2010/main" val="193524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Party ID Self Placement</a:t>
            </a:r>
          </a:p>
        </p:txBody>
      </p:sp>
      <p:sp>
        <p:nvSpPr>
          <p:cNvPr id="4" name="Footer Placeholder 3"/>
          <p:cNvSpPr>
            <a:spLocks noGrp="1"/>
          </p:cNvSpPr>
          <p:nvPr>
            <p:ph type="ftr" sz="quarter" idx="11"/>
          </p:nvPr>
        </p:nvSpPr>
        <p:spPr/>
        <p:txBody>
          <a:bodyPr/>
          <a:lstStyle/>
          <a:p>
            <a:r>
              <a:rPr lang="en-US" dirty="0"/>
              <a:t>ANES 1952-2012</a:t>
            </a:r>
          </a:p>
        </p:txBody>
      </p:sp>
      <p:sp>
        <p:nvSpPr>
          <p:cNvPr id="5" name="Slide Number Placeholder 4"/>
          <p:cNvSpPr>
            <a:spLocks noGrp="1"/>
          </p:cNvSpPr>
          <p:nvPr>
            <p:ph type="sldNum" sz="quarter" idx="12"/>
          </p:nvPr>
        </p:nvSpPr>
        <p:spPr/>
        <p:txBody>
          <a:bodyPr/>
          <a:lstStyle/>
          <a:p>
            <a:fld id="{C5EB5B64-243B-AC41-AF55-A7B0E9BF081F}" type="slidenum">
              <a:rPr lang="en-US" smtClean="0"/>
              <a:t>8</a:t>
            </a:fld>
            <a:endParaRPr lang="en-US"/>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328686929"/>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603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Independents and Leaners</a:t>
            </a:r>
          </a:p>
        </p:txBody>
      </p:sp>
      <p:sp>
        <p:nvSpPr>
          <p:cNvPr id="4" name="Footer Placeholder 3"/>
          <p:cNvSpPr>
            <a:spLocks noGrp="1"/>
          </p:cNvSpPr>
          <p:nvPr>
            <p:ph type="ftr" sz="quarter" idx="11"/>
          </p:nvPr>
        </p:nvSpPr>
        <p:spPr/>
        <p:txBody>
          <a:bodyPr/>
          <a:lstStyle/>
          <a:p>
            <a:r>
              <a:rPr lang="en-US" dirty="0"/>
              <a:t>ANES 1952-2012</a:t>
            </a:r>
          </a:p>
        </p:txBody>
      </p:sp>
      <p:sp>
        <p:nvSpPr>
          <p:cNvPr id="5" name="Slide Number Placeholder 4"/>
          <p:cNvSpPr>
            <a:spLocks noGrp="1"/>
          </p:cNvSpPr>
          <p:nvPr>
            <p:ph type="sldNum" sz="quarter" idx="12"/>
          </p:nvPr>
        </p:nvSpPr>
        <p:spPr/>
        <p:txBody>
          <a:bodyPr/>
          <a:lstStyle/>
          <a:p>
            <a:fld id="{C5EB5B64-243B-AC41-AF55-A7B0E9BF081F}" type="slidenum">
              <a:rPr lang="en-US" smtClean="0"/>
              <a:t>9</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5590145"/>
              </p:ext>
            </p:extLst>
          </p:nvPr>
        </p:nvGraphicFramePr>
        <p:xfrm>
          <a:off x="457200" y="1600200"/>
          <a:ext cx="8229600" cy="48272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674222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uci-powerpoint-template</Template>
  <TotalTime>54</TotalTime>
  <Words>401</Words>
  <Application>Microsoft Office PowerPoint</Application>
  <PresentationFormat>On-screen Show (4:3)</PresentationFormat>
  <Paragraphs>81</Paragraphs>
  <Slides>63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Custom Design</vt:lpstr>
      <vt:lpstr>Predictable Elections, Ideological Constraint, and Stability in the 21st Century</vt:lpstr>
      <vt:lpstr>Puzzle</vt:lpstr>
      <vt:lpstr>Research Questions</vt:lpstr>
      <vt:lpstr>Micro-Level</vt:lpstr>
      <vt:lpstr>Macro-Level</vt:lpstr>
      <vt:lpstr>Causal Story</vt:lpstr>
      <vt:lpstr>Micro-Level</vt:lpstr>
      <vt:lpstr>Party ID Self Placement</vt:lpstr>
      <vt:lpstr>Independents and Leaners</vt:lpstr>
      <vt:lpstr>Ideological Sorting</vt:lpstr>
      <vt:lpstr>% Voting for Democratic Presidential Candidate</vt:lpstr>
      <vt:lpstr>Proportion of Strong Democrats Who Vote Republican in Presidential Election</vt:lpstr>
      <vt:lpstr>Probability of Voting for Democratic Presidential Candidate</vt:lpstr>
      <vt:lpstr>Probability of Voting for Rpublican Presidential Candidate</vt:lpstr>
      <vt:lpstr>PowerPoint Presentation</vt:lpstr>
      <vt:lpstr>PowerPoint Presentation</vt:lpstr>
      <vt:lpstr>Split-ticket Voting?</vt:lpstr>
      <vt:lpstr>Macro-Level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Cervas</dc:creator>
  <cp:lastModifiedBy>Jonathan Cervas</cp:lastModifiedBy>
  <cp:revision>8</cp:revision>
  <dcterms:created xsi:type="dcterms:W3CDTF">2016-02-28T06:36:40Z</dcterms:created>
  <dcterms:modified xsi:type="dcterms:W3CDTF">2016-05-24T01:08:47Z</dcterms:modified>
</cp:coreProperties>
</file>